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98" r:id="rId25"/>
    <p:sldId id="299" r:id="rId26"/>
    <p:sldId id="300" r:id="rId27"/>
    <p:sldId id="301" r:id="rId28"/>
    <p:sldId id="302" r:id="rId29"/>
    <p:sldId id="303" r:id="rId30"/>
    <p:sldId id="283" r:id="rId31"/>
    <p:sldId id="284" r:id="rId32"/>
    <p:sldId id="285" r:id="rId33"/>
    <p:sldId id="286" r:id="rId34"/>
    <p:sldId id="297" r:id="rId3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2C16"/>
    <a:srgbClr val="0C788E"/>
    <a:srgbClr val="006666"/>
    <a:srgbClr val="0099CC"/>
    <a:srgbClr val="A50021"/>
    <a:srgbClr val="FFFFA3"/>
    <a:srgbClr val="E6E6C4"/>
    <a:srgbClr val="4E341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94" autoAdjust="0"/>
    <p:restoredTop sz="94671" autoAdjust="0"/>
  </p:normalViewPr>
  <p:slideViewPr>
    <p:cSldViewPr>
      <p:cViewPr>
        <p:scale>
          <a:sx n="70" d="100"/>
          <a:sy n="70" d="100"/>
        </p:scale>
        <p:origin x="-139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20734AB-D53C-48E8-A162-B7C2A128D3FE}" type="slidenum">
              <a:rPr lang="es-ES"/>
              <a:pPr>
                <a:defRPr/>
              </a:pPr>
              <a:t>‹#›</a:t>
            </a:fld>
            <a:endParaRPr lang="es-ES"/>
          </a:p>
        </p:txBody>
      </p:sp>
    </p:spTree>
    <p:extLst>
      <p:ext uri="{BB962C8B-B14F-4D97-AF65-F5344CB8AC3E}">
        <p14:creationId xmlns="" xmlns:p14="http://schemas.microsoft.com/office/powerpoint/2010/main" val="918827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37BEBFD-1DE3-4F8D-82AA-835DAD12E484}" type="slidenum">
              <a:rPr lang="es-ES"/>
              <a:pPr>
                <a:defRPr/>
              </a:pPr>
              <a:t>‹#›</a:t>
            </a:fld>
            <a:endParaRPr lang="es-ES"/>
          </a:p>
        </p:txBody>
      </p:sp>
    </p:spTree>
    <p:extLst>
      <p:ext uri="{BB962C8B-B14F-4D97-AF65-F5344CB8AC3E}">
        <p14:creationId xmlns="" xmlns:p14="http://schemas.microsoft.com/office/powerpoint/2010/main" val="4105130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496AB6F-ACC0-4646-81CD-BE09F1B1B073}" type="slidenum">
              <a:rPr lang="es-ES"/>
              <a:pPr>
                <a:defRPr/>
              </a:pPr>
              <a:t>‹#›</a:t>
            </a:fld>
            <a:endParaRPr lang="es-ES"/>
          </a:p>
        </p:txBody>
      </p:sp>
    </p:spTree>
    <p:extLst>
      <p:ext uri="{BB962C8B-B14F-4D97-AF65-F5344CB8AC3E}">
        <p14:creationId xmlns="" xmlns:p14="http://schemas.microsoft.com/office/powerpoint/2010/main" val="78128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77F5B1F-6F7E-4836-BEA5-E90BF6B52EA4}" type="slidenum">
              <a:rPr lang="es-ES"/>
              <a:pPr>
                <a:defRPr/>
              </a:pPr>
              <a:t>‹#›</a:t>
            </a:fld>
            <a:endParaRPr lang="es-ES"/>
          </a:p>
        </p:txBody>
      </p:sp>
    </p:spTree>
    <p:extLst>
      <p:ext uri="{BB962C8B-B14F-4D97-AF65-F5344CB8AC3E}">
        <p14:creationId xmlns="" xmlns:p14="http://schemas.microsoft.com/office/powerpoint/2010/main" val="566130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5437014-07D7-4234-BD4D-F0FCBD30D1B6}" type="slidenum">
              <a:rPr lang="es-ES"/>
              <a:pPr>
                <a:defRPr/>
              </a:pPr>
              <a:t>‹#›</a:t>
            </a:fld>
            <a:endParaRPr lang="es-ES"/>
          </a:p>
        </p:txBody>
      </p:sp>
    </p:spTree>
    <p:extLst>
      <p:ext uri="{BB962C8B-B14F-4D97-AF65-F5344CB8AC3E}">
        <p14:creationId xmlns="" xmlns:p14="http://schemas.microsoft.com/office/powerpoint/2010/main" val="1837126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B49357F-3EF1-4F49-A291-53C50E8B43AD}" type="slidenum">
              <a:rPr lang="es-ES"/>
              <a:pPr>
                <a:defRPr/>
              </a:pPr>
              <a:t>‹#›</a:t>
            </a:fld>
            <a:endParaRPr lang="es-ES"/>
          </a:p>
        </p:txBody>
      </p:sp>
    </p:spTree>
    <p:extLst>
      <p:ext uri="{BB962C8B-B14F-4D97-AF65-F5344CB8AC3E}">
        <p14:creationId xmlns="" xmlns:p14="http://schemas.microsoft.com/office/powerpoint/2010/main" val="3277216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416E16EC-DFDF-42A8-B5E6-1D0960E9FF94}" type="slidenum">
              <a:rPr lang="es-ES"/>
              <a:pPr>
                <a:defRPr/>
              </a:pPr>
              <a:t>‹#›</a:t>
            </a:fld>
            <a:endParaRPr lang="es-ES"/>
          </a:p>
        </p:txBody>
      </p:sp>
    </p:spTree>
    <p:extLst>
      <p:ext uri="{BB962C8B-B14F-4D97-AF65-F5344CB8AC3E}">
        <p14:creationId xmlns="" xmlns:p14="http://schemas.microsoft.com/office/powerpoint/2010/main" val="58449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310394EF-0BF7-4BF6-9F96-67704E9B2A7B}" type="slidenum">
              <a:rPr lang="es-ES"/>
              <a:pPr>
                <a:defRPr/>
              </a:pPr>
              <a:t>‹#›</a:t>
            </a:fld>
            <a:endParaRPr lang="es-ES"/>
          </a:p>
        </p:txBody>
      </p:sp>
    </p:spTree>
    <p:extLst>
      <p:ext uri="{BB962C8B-B14F-4D97-AF65-F5344CB8AC3E}">
        <p14:creationId xmlns="" xmlns:p14="http://schemas.microsoft.com/office/powerpoint/2010/main" val="2468485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2ED2C7DD-B5D5-41BE-93FE-821F31DB78A5}" type="slidenum">
              <a:rPr lang="es-ES"/>
              <a:pPr>
                <a:defRPr/>
              </a:pPr>
              <a:t>‹#›</a:t>
            </a:fld>
            <a:endParaRPr lang="es-ES"/>
          </a:p>
        </p:txBody>
      </p:sp>
    </p:spTree>
    <p:extLst>
      <p:ext uri="{BB962C8B-B14F-4D97-AF65-F5344CB8AC3E}">
        <p14:creationId xmlns="" xmlns:p14="http://schemas.microsoft.com/office/powerpoint/2010/main" val="381443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36ACAC1-5900-48B1-A6FC-63E28BDBF35D}" type="slidenum">
              <a:rPr lang="es-ES"/>
              <a:pPr>
                <a:defRPr/>
              </a:pPr>
              <a:t>‹#›</a:t>
            </a:fld>
            <a:endParaRPr lang="es-ES"/>
          </a:p>
        </p:txBody>
      </p:sp>
    </p:spTree>
    <p:extLst>
      <p:ext uri="{BB962C8B-B14F-4D97-AF65-F5344CB8AC3E}">
        <p14:creationId xmlns="" xmlns:p14="http://schemas.microsoft.com/office/powerpoint/2010/main" val="724081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D9BC3E7-74C4-4FC1-9000-5BE97445BB1A}" type="slidenum">
              <a:rPr lang="es-ES"/>
              <a:pPr>
                <a:defRPr/>
              </a:pPr>
              <a:t>‹#›</a:t>
            </a:fld>
            <a:endParaRPr lang="es-ES"/>
          </a:p>
        </p:txBody>
      </p:sp>
    </p:spTree>
    <p:extLst>
      <p:ext uri="{BB962C8B-B14F-4D97-AF65-F5344CB8AC3E}">
        <p14:creationId xmlns="" xmlns:p14="http://schemas.microsoft.com/office/powerpoint/2010/main" val="19759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8DD660C-098C-4CD5-A78C-30C2E4CEAAF3}"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150"/>
          <p:cNvSpPr>
            <a:spLocks noGrp="1" noChangeArrowheads="1"/>
          </p:cNvSpPr>
          <p:nvPr>
            <p:ph type="ctrTitle" idx="4294967295"/>
          </p:nvPr>
        </p:nvSpPr>
        <p:spPr>
          <a:xfrm>
            <a:off x="642910" y="1357298"/>
            <a:ext cx="7858180" cy="2433652"/>
          </a:xfrm>
        </p:spPr>
        <p:txBody>
          <a:bodyPr/>
          <a:lstStyle/>
          <a:p>
            <a:pPr eaLnBrk="1" hangingPunct="1"/>
            <a:r>
              <a:rPr lang="ru-RU" sz="5400" b="1" dirty="0" smtClean="0">
                <a:solidFill>
                  <a:srgbClr val="FF0000"/>
                </a:solidFill>
              </a:rPr>
              <a:t>БУЛЛИНГ: что делать родителям, чтобы </a:t>
            </a:r>
            <a:br>
              <a:rPr lang="ru-RU" sz="5400" b="1" dirty="0" smtClean="0">
                <a:solidFill>
                  <a:srgbClr val="FF0000"/>
                </a:solidFill>
              </a:rPr>
            </a:br>
            <a:r>
              <a:rPr lang="ru-RU" sz="5400" b="1" dirty="0" smtClean="0">
                <a:solidFill>
                  <a:srgbClr val="FF0000"/>
                </a:solidFill>
              </a:rPr>
              <a:t>помочь ребенку</a:t>
            </a:r>
            <a:endParaRPr lang="es-ES" sz="5400" b="1" dirty="0" smtClean="0">
              <a:solidFill>
                <a:srgbClr val="FF0000"/>
              </a:solidFill>
            </a:endParaRPr>
          </a:p>
        </p:txBody>
      </p:sp>
      <p:sp>
        <p:nvSpPr>
          <p:cNvPr id="2051" name="Rectangle 168"/>
          <p:cNvSpPr>
            <a:spLocks noChangeArrowheads="1"/>
          </p:cNvSpPr>
          <p:nvPr/>
        </p:nvSpPr>
        <p:spPr bwMode="auto">
          <a:xfrm>
            <a:off x="4357688" y="4286250"/>
            <a:ext cx="4678362"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r"/>
            <a:endParaRPr lang="ru-RU" sz="2800" b="1"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457200" y="274638"/>
            <a:ext cx="8229600" cy="778098"/>
          </a:xfrm>
        </p:spPr>
        <p:txBody>
          <a:bodyPr anchor="t"/>
          <a:lstStyle/>
          <a:p>
            <a:pPr eaLnBrk="1" hangingPunct="1"/>
            <a:r>
              <a:rPr lang="ru-RU" b="1" dirty="0" smtClean="0">
                <a:solidFill>
                  <a:schemeClr val="tx1"/>
                </a:solidFill>
              </a:rPr>
              <a:t>Что можно сделать?</a:t>
            </a:r>
            <a:r>
              <a:rPr lang="ru-RU" dirty="0" smtClean="0">
                <a:solidFill>
                  <a:schemeClr val="tx1"/>
                </a:solidFill>
              </a:rPr>
              <a:t/>
            </a:r>
            <a:br>
              <a:rPr lang="ru-RU" dirty="0" smtClean="0">
                <a:solidFill>
                  <a:schemeClr val="tx1"/>
                </a:solidFill>
              </a:rPr>
            </a:br>
            <a:endParaRPr lang="ru-RU" dirty="0" smtClean="0"/>
          </a:p>
        </p:txBody>
      </p:sp>
      <p:sp>
        <p:nvSpPr>
          <p:cNvPr id="11267" name="Содержимое 2"/>
          <p:cNvSpPr>
            <a:spLocks noGrp="1"/>
          </p:cNvSpPr>
          <p:nvPr>
            <p:ph idx="1"/>
          </p:nvPr>
        </p:nvSpPr>
        <p:spPr>
          <a:xfrm>
            <a:off x="107504" y="1916832"/>
            <a:ext cx="8784976" cy="4608512"/>
          </a:xfrm>
        </p:spPr>
        <p:txBody>
          <a:bodyPr anchor="t"/>
          <a:lstStyle/>
          <a:p>
            <a:pPr algn="just" eaLnBrk="1" hangingPunct="1">
              <a:lnSpc>
                <a:spcPts val="3200"/>
              </a:lnSpc>
              <a:buFont typeface="Wingdings" pitchFamily="2" charset="2"/>
              <a:buChar char="Ø"/>
            </a:pPr>
            <a:r>
              <a:rPr lang="ru-RU" sz="2400" dirty="0" smtClean="0"/>
              <a:t>Не унижайте и не оскорбляйте ребенка; обеспечьте ему чувство защищенности. </a:t>
            </a:r>
          </a:p>
          <a:p>
            <a:pPr algn="just" eaLnBrk="1" hangingPunct="1">
              <a:lnSpc>
                <a:spcPts val="3200"/>
              </a:lnSpc>
              <a:buFont typeface="Wingdings" pitchFamily="2" charset="2"/>
              <a:buChar char="Ø"/>
            </a:pPr>
            <a:r>
              <a:rPr lang="ru-RU" sz="2400" dirty="0" smtClean="0"/>
              <a:t>Вспомните причины собственных агрессивных поступков в детском возрасте. Например, из- за чего происходили ваши стычки с братом, или сестрой, или собственными родителями, или одноклассниками. Возможно, вы начнете лучше понимать своего ребенка и сможете помочь ему.</a:t>
            </a:r>
          </a:p>
          <a:p>
            <a:pPr algn="just" eaLnBrk="1" hangingPunct="1">
              <a:lnSpc>
                <a:spcPts val="3200"/>
              </a:lnSpc>
              <a:buFont typeface="Wingdings" pitchFamily="2" charset="2"/>
              <a:buChar char="Ø"/>
            </a:pPr>
            <a:r>
              <a:rPr lang="ru-RU" sz="2400" b="1" i="1" dirty="0" smtClean="0"/>
              <a:t>Агрессивный </a:t>
            </a:r>
            <a:r>
              <a:rPr lang="ru-RU" sz="2400" b="1" i="1" dirty="0"/>
              <a:t>ребенок нуждается, прежде всего, не в усмирении любой ценой, а в понимании его проблем и в помощи взрослого. </a:t>
            </a:r>
          </a:p>
          <a:p>
            <a:pPr eaLnBrk="1" hangingPunct="1"/>
            <a:endParaRPr lang="ru-RU" sz="2400" dirty="0" smtClean="0"/>
          </a:p>
          <a:p>
            <a:pPr eaLnBrk="1" hangingPunct="1"/>
            <a:endParaRPr lang="ru-RU"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C:\Users\Наталья\Desktop\Моя работа\для презентации\Новая папка (2)\iкреорвру.jpg"/>
          <p:cNvPicPr>
            <a:picLocks noChangeAspect="1" noChangeArrowheads="1"/>
          </p:cNvPicPr>
          <p:nvPr/>
        </p:nvPicPr>
        <p:blipFill>
          <a:blip r:embed="rId2"/>
          <a:srcRect/>
          <a:stretch>
            <a:fillRect/>
          </a:stretch>
        </p:blipFill>
        <p:spPr bwMode="auto">
          <a:xfrm>
            <a:off x="0" y="2786058"/>
            <a:ext cx="3183898" cy="2119313"/>
          </a:xfrm>
          <a:prstGeom prst="rect">
            <a:avLst/>
          </a:prstGeom>
          <a:ln>
            <a:noFill/>
          </a:ln>
          <a:effectLst>
            <a:softEdge rad="112500"/>
          </a:effectLst>
        </p:spPr>
      </p:pic>
      <p:sp>
        <p:nvSpPr>
          <p:cNvPr id="12291" name="Заголовок 1"/>
          <p:cNvSpPr>
            <a:spLocks noGrp="1"/>
          </p:cNvSpPr>
          <p:nvPr>
            <p:ph type="title"/>
          </p:nvPr>
        </p:nvSpPr>
        <p:spPr>
          <a:xfrm>
            <a:off x="395536" y="260648"/>
            <a:ext cx="8229600" cy="1143000"/>
          </a:xfrm>
        </p:spPr>
        <p:txBody>
          <a:bodyPr anchor="t"/>
          <a:lstStyle/>
          <a:p>
            <a:pPr eaLnBrk="1" hangingPunct="1"/>
            <a:r>
              <a:rPr lang="ru-RU" sz="3200" b="1" dirty="0" smtClean="0">
                <a:solidFill>
                  <a:schemeClr val="tx1"/>
                </a:solidFill>
              </a:rPr>
              <a:t>Как вести себя взрослому, если он стал свидетелем агрессивной стычки?</a:t>
            </a:r>
            <a:r>
              <a:rPr lang="ru-RU" sz="3600" dirty="0" smtClean="0">
                <a:solidFill>
                  <a:schemeClr val="tx1"/>
                </a:solidFill>
              </a:rPr>
              <a:t/>
            </a:r>
            <a:br>
              <a:rPr lang="ru-RU" sz="3600" dirty="0" smtClean="0">
                <a:solidFill>
                  <a:schemeClr val="tx1"/>
                </a:solidFill>
              </a:rPr>
            </a:br>
            <a:endParaRPr lang="ru-RU" sz="3600" dirty="0" smtClean="0"/>
          </a:p>
        </p:txBody>
      </p:sp>
      <p:sp>
        <p:nvSpPr>
          <p:cNvPr id="12292" name="Содержимое 2"/>
          <p:cNvSpPr>
            <a:spLocks noGrp="1"/>
          </p:cNvSpPr>
          <p:nvPr>
            <p:ph idx="1"/>
          </p:nvPr>
        </p:nvSpPr>
        <p:spPr>
          <a:xfrm>
            <a:off x="107504" y="1600200"/>
            <a:ext cx="8928992" cy="4997152"/>
          </a:xfrm>
        </p:spPr>
        <p:txBody>
          <a:bodyPr/>
          <a:lstStyle/>
          <a:p>
            <a:pPr algn="just" eaLnBrk="1" hangingPunct="1"/>
            <a:r>
              <a:rPr lang="ru-RU" sz="2400" dirty="0" smtClean="0"/>
              <a:t>Вмешиваться ли еще до прямых физических действий со стороны нападающего? Разумеется, надо доверять возможностям детей самим решать спорные вопросы. Но 			   </a:t>
            </a:r>
            <a:r>
              <a:rPr lang="ru-RU" sz="2400" i="1" dirty="0" smtClean="0"/>
              <a:t>если вы видите угрозу перехода к 				   физическому нападению, все-таки 				   нужно вмешаться. </a:t>
            </a:r>
            <a:r>
              <a:rPr lang="ru-RU" sz="2400" dirty="0" smtClean="0"/>
              <a:t>Отвлечь агрессора 			   (предложить другое занятие или 				   предмет, на который можно излить свой 			   гнев). Если отвлечь уже невозможно, установить на его пути физическое препятствие: отвести угрожающую руку ребенка или удержать его за плечи с резким «Нельзя». Если взрослый находится поодаль - остановить окликом. </a:t>
            </a:r>
          </a:p>
          <a:p>
            <a:pPr eaLnBrk="1" hangingPunct="1"/>
            <a:endParaRPr lang="ru-RU" sz="16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395536" y="188640"/>
            <a:ext cx="8424936" cy="1143000"/>
          </a:xfrm>
        </p:spPr>
        <p:txBody>
          <a:bodyPr anchor="t"/>
          <a:lstStyle/>
          <a:p>
            <a:pPr eaLnBrk="1" hangingPunct="1"/>
            <a:r>
              <a:rPr lang="ru-RU" sz="3200" b="1" dirty="0" smtClean="0">
                <a:solidFill>
                  <a:schemeClr val="tx1"/>
                </a:solidFill>
              </a:rPr>
              <a:t>Как вести себя взрослому, если он стал свидетелем агрессивной стычки?</a:t>
            </a:r>
            <a:r>
              <a:rPr lang="ru-RU" sz="3600" dirty="0" smtClean="0">
                <a:solidFill>
                  <a:schemeClr val="tx1"/>
                </a:solidFill>
              </a:rPr>
              <a:t/>
            </a:r>
            <a:br>
              <a:rPr lang="ru-RU" sz="3600" dirty="0" smtClean="0">
                <a:solidFill>
                  <a:schemeClr val="tx1"/>
                </a:solidFill>
              </a:rPr>
            </a:br>
            <a:endParaRPr lang="ru-RU" sz="3600" dirty="0" smtClean="0"/>
          </a:p>
        </p:txBody>
      </p:sp>
      <p:sp>
        <p:nvSpPr>
          <p:cNvPr id="13315" name="Содержимое 2"/>
          <p:cNvSpPr>
            <a:spLocks noGrp="1"/>
          </p:cNvSpPr>
          <p:nvPr>
            <p:ph idx="1"/>
          </p:nvPr>
        </p:nvSpPr>
        <p:spPr>
          <a:xfrm>
            <a:off x="179512" y="1772816"/>
            <a:ext cx="8712968" cy="4752528"/>
          </a:xfrm>
        </p:spPr>
        <p:txBody>
          <a:bodyPr/>
          <a:lstStyle/>
          <a:p>
            <a:pPr algn="just" eaLnBrk="1" hangingPunct="1"/>
            <a:r>
              <a:rPr lang="ru-RU" sz="2400" i="1" dirty="0" smtClean="0"/>
              <a:t>Объяснения, почему «нельзя», не должны быть долгими, </a:t>
            </a:r>
            <a:r>
              <a:rPr lang="ru-RU" sz="2400" dirty="0" smtClean="0"/>
              <a:t>иначе они неэффективны. </a:t>
            </a:r>
            <a:r>
              <a:rPr lang="ru-RU" sz="2400" dirty="0"/>
              <a:t>С</a:t>
            </a:r>
            <a:r>
              <a:rPr lang="ru-RU" sz="2400" dirty="0" smtClean="0"/>
              <a:t>корее всего ребенок просто не услышит вас. </a:t>
            </a:r>
            <a:r>
              <a:rPr lang="ru-RU" sz="2400" i="1" dirty="0"/>
              <a:t>Принуждать к извинениям в этот момент не стоит </a:t>
            </a:r>
            <a:r>
              <a:rPr lang="ru-RU" sz="2400" dirty="0"/>
              <a:t>- настоящей вины и раскаяния маленький агрессор все равно не чувствует</a:t>
            </a:r>
            <a:r>
              <a:rPr lang="ru-RU" sz="1600" dirty="0"/>
              <a:t>. </a:t>
            </a:r>
            <a:endParaRPr lang="ru-RU" sz="2400" dirty="0" smtClean="0"/>
          </a:p>
          <a:p>
            <a:pPr algn="just" eaLnBrk="1" hangingPunct="1"/>
            <a:r>
              <a:rPr lang="ru-RU" sz="2400" dirty="0" smtClean="0"/>
              <a:t>Даже если не удалось остановить </a:t>
            </a:r>
            <a:r>
              <a:rPr lang="ru-RU" sz="2400" i="1" dirty="0" smtClean="0"/>
              <a:t>ребенка, дать ему понять, что такое поведение неприемлемо. </a:t>
            </a:r>
            <a:r>
              <a:rPr lang="ru-RU" sz="2400" dirty="0" smtClean="0"/>
              <a:t>Больше уделить внимания обиженному, нападавшему - негативное, причем краткое внимание. При этом помнить, что в «мирное время» и он должен получать ваше достаточное позитивное внимание.</a:t>
            </a:r>
          </a:p>
          <a:p>
            <a:pPr algn="just" eaLnBrk="1" hangingPunct="1"/>
            <a:endParaRPr lang="ru-RU" sz="2400" dirty="0" smtClean="0"/>
          </a:p>
          <a:p>
            <a:pPr algn="just" eaLnBrk="1" hangingPunct="1"/>
            <a:endParaRPr lang="ru-RU" sz="2400" dirty="0" smtClean="0"/>
          </a:p>
          <a:p>
            <a:pPr algn="just" eaLnBrk="1" hangingPunct="1"/>
            <a:endParaRPr lang="ru-RU" sz="2400" dirty="0" smtClean="0"/>
          </a:p>
          <a:p>
            <a:pPr algn="just" eaLnBrk="1" hangingPunct="1"/>
            <a:endParaRPr lang="ru-RU"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C:\Users\Наталья\Desktop\Моя работа\для презентации\Новая папка (2)\муаиыа.jpg"/>
          <p:cNvPicPr>
            <a:picLocks noChangeAspect="1" noChangeArrowheads="1"/>
          </p:cNvPicPr>
          <p:nvPr/>
        </p:nvPicPr>
        <p:blipFill>
          <a:blip r:embed="rId2"/>
          <a:srcRect/>
          <a:stretch>
            <a:fillRect/>
          </a:stretch>
        </p:blipFill>
        <p:spPr bwMode="auto">
          <a:xfrm>
            <a:off x="5796136" y="4653136"/>
            <a:ext cx="3215472" cy="1809755"/>
          </a:xfrm>
          <a:prstGeom prst="rect">
            <a:avLst/>
          </a:prstGeom>
          <a:ln>
            <a:noFill/>
          </a:ln>
          <a:effectLst>
            <a:softEdge rad="112500"/>
          </a:effectLst>
        </p:spPr>
      </p:pic>
      <p:sp>
        <p:nvSpPr>
          <p:cNvPr id="14339" name="Заголовок 1"/>
          <p:cNvSpPr>
            <a:spLocks noGrp="1"/>
          </p:cNvSpPr>
          <p:nvPr>
            <p:ph type="title"/>
          </p:nvPr>
        </p:nvSpPr>
        <p:spPr>
          <a:xfrm>
            <a:off x="323528" y="260648"/>
            <a:ext cx="8535514" cy="1143000"/>
          </a:xfrm>
        </p:spPr>
        <p:txBody>
          <a:bodyPr anchor="t"/>
          <a:lstStyle/>
          <a:p>
            <a:pPr eaLnBrk="1" hangingPunct="1"/>
            <a:r>
              <a:rPr lang="ru-RU" sz="3200" b="1" dirty="0" smtClean="0">
                <a:solidFill>
                  <a:schemeClr val="tx1"/>
                </a:solidFill>
              </a:rPr>
              <a:t>Как вести себя взрослому, если он стал свидетелем агрессивной стычки?</a:t>
            </a:r>
            <a:r>
              <a:rPr lang="ru-RU" sz="3600" dirty="0" smtClean="0">
                <a:solidFill>
                  <a:schemeClr val="tx1"/>
                </a:solidFill>
              </a:rPr>
              <a:t/>
            </a:r>
            <a:br>
              <a:rPr lang="ru-RU" sz="3600" dirty="0" smtClean="0">
                <a:solidFill>
                  <a:schemeClr val="tx1"/>
                </a:solidFill>
              </a:rPr>
            </a:br>
            <a:endParaRPr lang="ru-RU" sz="3600" dirty="0" smtClean="0"/>
          </a:p>
        </p:txBody>
      </p:sp>
      <p:sp>
        <p:nvSpPr>
          <p:cNvPr id="14340" name="Содержимое 2"/>
          <p:cNvSpPr>
            <a:spLocks noGrp="1"/>
          </p:cNvSpPr>
          <p:nvPr>
            <p:ph idx="1"/>
          </p:nvPr>
        </p:nvSpPr>
        <p:spPr>
          <a:xfrm>
            <a:off x="179512" y="1700807"/>
            <a:ext cx="8832096" cy="4762083"/>
          </a:xfrm>
        </p:spPr>
        <p:txBody>
          <a:bodyPr anchor="t"/>
          <a:lstStyle/>
          <a:p>
            <a:pPr marL="0" indent="0" algn="just" eaLnBrk="1" hangingPunct="1">
              <a:lnSpc>
                <a:spcPts val="3600"/>
              </a:lnSpc>
              <a:buFontTx/>
              <a:buNone/>
            </a:pPr>
            <a:r>
              <a:rPr lang="ru-RU" sz="2400" dirty="0" smtClean="0"/>
              <a:t>	Должен ли взрослый обещать агрессору те же неприятности, которые тот причинил своей жертве? («Ударил малыша палкой по голове - сейчас от меня получишь!») Побуждать ли к ответным действиям обиженных детей? Если да, то ситуация легко может выйти из-под контроля - взрослый сам показывает, что физические действия – допустимый</a:t>
            </a:r>
          </a:p>
          <a:p>
            <a:pPr marL="0" indent="0" algn="just" eaLnBrk="1" hangingPunct="1">
              <a:lnSpc>
                <a:spcPts val="3600"/>
              </a:lnSpc>
              <a:buFontTx/>
              <a:buNone/>
            </a:pPr>
            <a:r>
              <a:rPr lang="ru-RU" sz="2400" dirty="0" smtClean="0"/>
              <a:t> способ разрешения конфликта.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251520" y="260648"/>
            <a:ext cx="8640960" cy="1143000"/>
          </a:xfrm>
        </p:spPr>
        <p:txBody>
          <a:bodyPr anchor="t"/>
          <a:lstStyle/>
          <a:p>
            <a:pPr eaLnBrk="1" hangingPunct="1"/>
            <a:r>
              <a:rPr lang="ru-RU" sz="3200" b="1" dirty="0" smtClean="0">
                <a:solidFill>
                  <a:schemeClr val="tx1"/>
                </a:solidFill>
              </a:rPr>
              <a:t>Как вести себя взрослому, если он стал свидетелем агрессивной стычки?</a:t>
            </a:r>
            <a:r>
              <a:rPr lang="ru-RU" sz="3600" dirty="0" smtClean="0">
                <a:solidFill>
                  <a:schemeClr val="tx1"/>
                </a:solidFill>
              </a:rPr>
              <a:t/>
            </a:r>
            <a:br>
              <a:rPr lang="ru-RU" sz="3600" dirty="0" smtClean="0">
                <a:solidFill>
                  <a:schemeClr val="tx1"/>
                </a:solidFill>
              </a:rPr>
            </a:br>
            <a:endParaRPr lang="ru-RU" sz="3600" dirty="0" smtClean="0"/>
          </a:p>
        </p:txBody>
      </p:sp>
      <p:sp>
        <p:nvSpPr>
          <p:cNvPr id="15363" name="Содержимое 2"/>
          <p:cNvSpPr>
            <a:spLocks noGrp="1"/>
          </p:cNvSpPr>
          <p:nvPr>
            <p:ph idx="1"/>
          </p:nvPr>
        </p:nvSpPr>
        <p:spPr>
          <a:xfrm>
            <a:off x="107504" y="1844824"/>
            <a:ext cx="8856984" cy="4680520"/>
          </a:xfrm>
        </p:spPr>
        <p:txBody>
          <a:bodyPr/>
          <a:lstStyle/>
          <a:p>
            <a:pPr marL="0" indent="0" algn="just" eaLnBrk="1" hangingPunct="1">
              <a:lnSpc>
                <a:spcPts val="3200"/>
              </a:lnSpc>
              <a:buNone/>
            </a:pPr>
            <a:r>
              <a:rPr lang="ru-RU" sz="2400" dirty="0" smtClean="0"/>
              <a:t>	Стоит заранее обдумать варианты своих действий в подобных ситуациях</a:t>
            </a:r>
            <a:r>
              <a:rPr lang="ru-RU" sz="2400" dirty="0"/>
              <a:t>.</a:t>
            </a:r>
            <a:r>
              <a:rPr lang="ru-RU" sz="2400" dirty="0" smtClean="0"/>
              <a:t> Какие это могут быть варианты? Во-первых, отослать агрессора в специальный угол - место, где нападавший может поостыть; во-вторых, лишить игрушки или какой-то привилегии - не взять с собой в зоопарк, например. </a:t>
            </a:r>
            <a:r>
              <a:rPr lang="ru-RU" sz="2400" i="1" dirty="0" smtClean="0"/>
              <a:t>Тяжесть лишения должна соответствовать степени проступка, а само лишение следовать сразу же за произошедшим. </a:t>
            </a:r>
            <a:r>
              <a:rPr lang="ru-RU" sz="2400" dirty="0" smtClean="0"/>
              <a:t>Иначе ребенок вместо вины будет чувствовать себя несправедливо ущемленным, а это вовсе не удержит его от дальнейших агрессивных действий.</a:t>
            </a:r>
            <a:r>
              <a:rPr lang="ru-RU" sz="2200" dirty="0" smtClean="0"/>
              <a:t> </a:t>
            </a:r>
          </a:p>
          <a:p>
            <a:pPr algn="just" eaLnBrk="1" hangingPunct="1">
              <a:buFontTx/>
              <a:buNone/>
            </a:pPr>
            <a:r>
              <a:rPr lang="ru-RU" sz="2200" dirty="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C:\Users\Наталья\Desktop\Моя работа\для презентации\Новая папка (2)\bully-kids.jpg"/>
          <p:cNvPicPr>
            <a:picLocks noChangeAspect="1" noChangeArrowheads="1"/>
          </p:cNvPicPr>
          <p:nvPr/>
        </p:nvPicPr>
        <p:blipFill>
          <a:blip r:embed="rId2"/>
          <a:srcRect/>
          <a:stretch>
            <a:fillRect/>
          </a:stretch>
        </p:blipFill>
        <p:spPr bwMode="auto">
          <a:xfrm>
            <a:off x="5364088" y="4509120"/>
            <a:ext cx="3603648" cy="2027052"/>
          </a:xfrm>
          <a:prstGeom prst="rect">
            <a:avLst/>
          </a:prstGeom>
          <a:ln>
            <a:noFill/>
          </a:ln>
          <a:effectLst>
            <a:softEdge rad="112500"/>
          </a:effectLst>
        </p:spPr>
      </p:pic>
      <p:sp>
        <p:nvSpPr>
          <p:cNvPr id="16387" name="Заголовок 1"/>
          <p:cNvSpPr>
            <a:spLocks noGrp="1"/>
          </p:cNvSpPr>
          <p:nvPr>
            <p:ph type="title"/>
          </p:nvPr>
        </p:nvSpPr>
        <p:spPr>
          <a:xfrm>
            <a:off x="179512" y="188640"/>
            <a:ext cx="8784976" cy="1224136"/>
          </a:xfrm>
        </p:spPr>
        <p:txBody>
          <a:bodyPr anchor="t"/>
          <a:lstStyle/>
          <a:p>
            <a:pPr eaLnBrk="1" hangingPunct="1"/>
            <a:r>
              <a:rPr lang="ru-RU" sz="4000" b="1" dirty="0" smtClean="0">
                <a:solidFill>
                  <a:schemeClr val="tx1"/>
                </a:solidFill>
              </a:rPr>
              <a:t>БЕЗЗАЩИТНОСТЬ ПЕРЕД АГРЕССИЕЙ</a:t>
            </a:r>
            <a:r>
              <a:rPr lang="ru-RU" dirty="0" smtClean="0">
                <a:solidFill>
                  <a:schemeClr val="tx1"/>
                </a:solidFill>
              </a:rPr>
              <a:t/>
            </a:r>
            <a:br>
              <a:rPr lang="ru-RU" dirty="0" smtClean="0">
                <a:solidFill>
                  <a:schemeClr val="tx1"/>
                </a:solidFill>
              </a:rPr>
            </a:br>
            <a:endParaRPr lang="ru-RU" dirty="0" smtClean="0"/>
          </a:p>
        </p:txBody>
      </p:sp>
      <p:sp>
        <p:nvSpPr>
          <p:cNvPr id="16388" name="Содержимое 2"/>
          <p:cNvSpPr>
            <a:spLocks noGrp="1"/>
          </p:cNvSpPr>
          <p:nvPr>
            <p:ph idx="1"/>
          </p:nvPr>
        </p:nvSpPr>
        <p:spPr>
          <a:xfrm>
            <a:off x="107504" y="1785938"/>
            <a:ext cx="8860232" cy="4750234"/>
          </a:xfrm>
        </p:spPr>
        <p:txBody>
          <a:bodyPr/>
          <a:lstStyle/>
          <a:p>
            <a:pPr marL="0" indent="0" algn="just" eaLnBrk="1" hangingPunct="1">
              <a:lnSpc>
                <a:spcPts val="3600"/>
              </a:lnSpc>
              <a:buFontTx/>
              <a:buNone/>
            </a:pPr>
            <a:r>
              <a:rPr lang="ru-RU" sz="2400" dirty="0" smtClean="0"/>
              <a:t>	Среди детей есть и агрессоры и тихони. Тихони чаще девочки, но нередко и мальчики. Незлобивые, кроткие, они уступают свои вещи другим, никогда не дадут сдачи обидчику. Не стараются привлечь к себе внимание, легко смиряются с потерями, несправедливыми решениями, не пытаются себя отстоять. Активным контактам они предпочитают позицию наблюдателя,</a:t>
            </a:r>
          </a:p>
          <a:p>
            <a:pPr marL="0" indent="0" algn="just" eaLnBrk="1" hangingPunct="1">
              <a:lnSpc>
                <a:spcPts val="3600"/>
              </a:lnSpc>
              <a:buFontTx/>
              <a:buNone/>
            </a:pPr>
            <a:r>
              <a:rPr lang="ru-RU" sz="2400" dirty="0" smtClean="0"/>
              <a:t> коллективным играм – </a:t>
            </a:r>
          </a:p>
          <a:p>
            <a:pPr marL="0" indent="0" algn="just" eaLnBrk="1" hangingPunct="1">
              <a:lnSpc>
                <a:spcPts val="3600"/>
              </a:lnSpc>
              <a:buFontTx/>
              <a:buNone/>
            </a:pPr>
            <a:r>
              <a:rPr lang="ru-RU" sz="2400" dirty="0"/>
              <a:t>и</a:t>
            </a:r>
            <a:r>
              <a:rPr lang="ru-RU" sz="2400" dirty="0" smtClean="0"/>
              <a:t>ндивидуальное общение.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3" name="Picture 3" descr="C:\Users\Наталья\Desktop\Моя работа\для презентации\Новая папка (2)\iфсаУА.jpg"/>
          <p:cNvPicPr>
            <a:picLocks noChangeAspect="1" noChangeArrowheads="1"/>
          </p:cNvPicPr>
          <p:nvPr/>
        </p:nvPicPr>
        <p:blipFill>
          <a:blip r:embed="rId2"/>
          <a:srcRect/>
          <a:stretch>
            <a:fillRect/>
          </a:stretch>
        </p:blipFill>
        <p:spPr bwMode="auto">
          <a:xfrm>
            <a:off x="5868144" y="2636912"/>
            <a:ext cx="3076575" cy="2047875"/>
          </a:xfrm>
          <a:prstGeom prst="rect">
            <a:avLst/>
          </a:prstGeom>
          <a:ln>
            <a:noFill/>
          </a:ln>
          <a:effectLst>
            <a:softEdge rad="112500"/>
          </a:effectLst>
        </p:spPr>
      </p:pic>
      <p:sp>
        <p:nvSpPr>
          <p:cNvPr id="17411" name="Заголовок 1"/>
          <p:cNvSpPr>
            <a:spLocks noGrp="1"/>
          </p:cNvSpPr>
          <p:nvPr>
            <p:ph type="title"/>
          </p:nvPr>
        </p:nvSpPr>
        <p:spPr>
          <a:xfrm>
            <a:off x="323528" y="260648"/>
            <a:ext cx="8568952" cy="1224136"/>
          </a:xfrm>
        </p:spPr>
        <p:txBody>
          <a:bodyPr anchor="t"/>
          <a:lstStyle/>
          <a:p>
            <a:pPr eaLnBrk="1" hangingPunct="1"/>
            <a:r>
              <a:rPr lang="ru-RU" sz="4000" b="1" dirty="0" smtClean="0">
                <a:solidFill>
                  <a:schemeClr val="tx1"/>
                </a:solidFill>
              </a:rPr>
              <a:t>БЕЗЗАЩИТНОСТЬ ПЕРЕД АГРЕССИЕЙ</a:t>
            </a:r>
            <a:r>
              <a:rPr lang="ru-RU" dirty="0" smtClean="0">
                <a:solidFill>
                  <a:schemeClr val="tx1"/>
                </a:solidFill>
              </a:rPr>
              <a:t/>
            </a:r>
            <a:br>
              <a:rPr lang="ru-RU" dirty="0" smtClean="0">
                <a:solidFill>
                  <a:schemeClr val="tx1"/>
                </a:solidFill>
              </a:rPr>
            </a:br>
            <a:endParaRPr lang="ru-RU" dirty="0" smtClean="0"/>
          </a:p>
        </p:txBody>
      </p:sp>
      <p:sp>
        <p:nvSpPr>
          <p:cNvPr id="17412" name="Содержимое 2"/>
          <p:cNvSpPr>
            <a:spLocks noGrp="1"/>
          </p:cNvSpPr>
          <p:nvPr>
            <p:ph idx="1"/>
          </p:nvPr>
        </p:nvSpPr>
        <p:spPr>
          <a:xfrm>
            <a:off x="179512" y="1628800"/>
            <a:ext cx="8784976" cy="4896544"/>
          </a:xfrm>
        </p:spPr>
        <p:txBody>
          <a:bodyPr/>
          <a:lstStyle/>
          <a:p>
            <a:pPr marL="0" indent="0" algn="just" eaLnBrk="1" hangingPunct="1">
              <a:lnSpc>
                <a:spcPts val="3000"/>
              </a:lnSpc>
              <a:spcBef>
                <a:spcPct val="0"/>
              </a:spcBef>
              <a:buFontTx/>
              <a:buNone/>
            </a:pPr>
            <a:r>
              <a:rPr lang="ru-RU" sz="2400" dirty="0" smtClean="0"/>
              <a:t>	Родители и окружающие считают таких детей неприспособленными к жизни. Их возможности часто недооценивают, занижают. Многие родители считают, что главное в жизни – продемонстрировать </a:t>
            </a:r>
          </a:p>
          <a:p>
            <a:pPr marL="0" indent="0" algn="just" eaLnBrk="1" hangingPunct="1">
              <a:lnSpc>
                <a:spcPts val="3000"/>
              </a:lnSpc>
              <a:spcBef>
                <a:spcPct val="0"/>
              </a:spcBef>
              <a:buFontTx/>
              <a:buNone/>
            </a:pPr>
            <a:r>
              <a:rPr lang="ru-RU" sz="2400" dirty="0" smtClean="0"/>
              <a:t>Свои возможности перед другими,</a:t>
            </a:r>
          </a:p>
          <a:p>
            <a:pPr marL="0" indent="0" algn="just" eaLnBrk="1" hangingPunct="1">
              <a:lnSpc>
                <a:spcPts val="3000"/>
              </a:lnSpc>
              <a:spcBef>
                <a:spcPct val="0"/>
              </a:spcBef>
              <a:buFontTx/>
              <a:buNone/>
            </a:pPr>
            <a:r>
              <a:rPr lang="ru-RU" sz="2400" dirty="0" smtClean="0"/>
              <a:t>отстоять и защитить себя. А именно </a:t>
            </a:r>
          </a:p>
          <a:p>
            <a:pPr marL="0" indent="0" algn="just" eaLnBrk="1" hangingPunct="1">
              <a:lnSpc>
                <a:spcPts val="3000"/>
              </a:lnSpc>
              <a:spcBef>
                <a:spcPct val="0"/>
              </a:spcBef>
              <a:buFontTx/>
              <a:buNone/>
            </a:pPr>
            <a:r>
              <a:rPr lang="ru-RU" sz="2400" dirty="0" smtClean="0"/>
              <a:t>этого тихие дети и не умеют. Не все </a:t>
            </a:r>
          </a:p>
          <a:p>
            <a:pPr marL="0" indent="0" algn="just" eaLnBrk="1" hangingPunct="1">
              <a:lnSpc>
                <a:spcPts val="3000"/>
              </a:lnSpc>
              <a:spcBef>
                <a:spcPct val="0"/>
              </a:spcBef>
              <a:buFontTx/>
              <a:buNone/>
            </a:pPr>
            <a:r>
              <a:rPr lang="ru-RU" sz="2400" dirty="0" smtClean="0"/>
              <a:t>тихони такие от природы. «Тихие» </a:t>
            </a:r>
          </a:p>
          <a:p>
            <a:pPr marL="0" indent="0" algn="just" eaLnBrk="1" hangingPunct="1">
              <a:lnSpc>
                <a:spcPts val="3000"/>
              </a:lnSpc>
              <a:spcBef>
                <a:spcPct val="0"/>
              </a:spcBef>
              <a:buFontTx/>
              <a:buNone/>
            </a:pPr>
            <a:r>
              <a:rPr lang="ru-RU" sz="2400" dirty="0" smtClean="0"/>
              <a:t>качества некоторых из них сформировали родители чрезмерными требованиями соблюдать нормы поведения, постоянными напоминаниями о том, как должна себя вести приличная девочка или воспитанный мальчик.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C:\Users\Наталья\Desktop\Моя работа\для презентации\Новая папка (2)\agressivnoe-povedenie-rebenka.jpg"/>
          <p:cNvPicPr>
            <a:picLocks noChangeAspect="1" noChangeArrowheads="1"/>
          </p:cNvPicPr>
          <p:nvPr/>
        </p:nvPicPr>
        <p:blipFill>
          <a:blip r:embed="rId2"/>
          <a:srcRect/>
          <a:stretch>
            <a:fillRect/>
          </a:stretch>
        </p:blipFill>
        <p:spPr bwMode="auto">
          <a:xfrm>
            <a:off x="344465" y="3212976"/>
            <a:ext cx="2998897" cy="2000264"/>
          </a:xfrm>
          <a:prstGeom prst="rect">
            <a:avLst/>
          </a:prstGeom>
          <a:ln>
            <a:noFill/>
          </a:ln>
          <a:effectLst>
            <a:softEdge rad="112500"/>
          </a:effectLst>
        </p:spPr>
      </p:pic>
      <p:sp>
        <p:nvSpPr>
          <p:cNvPr id="18435" name="Заголовок 1"/>
          <p:cNvSpPr>
            <a:spLocks noGrp="1"/>
          </p:cNvSpPr>
          <p:nvPr>
            <p:ph type="title"/>
          </p:nvPr>
        </p:nvSpPr>
        <p:spPr>
          <a:xfrm>
            <a:off x="179512" y="188640"/>
            <a:ext cx="8784976" cy="1368152"/>
          </a:xfrm>
        </p:spPr>
        <p:txBody>
          <a:bodyPr anchor="t"/>
          <a:lstStyle/>
          <a:p>
            <a:pPr eaLnBrk="1" hangingPunct="1"/>
            <a:r>
              <a:rPr lang="ru-RU" sz="4000" b="1" dirty="0" smtClean="0">
                <a:solidFill>
                  <a:schemeClr val="tx1"/>
                </a:solidFill>
              </a:rPr>
              <a:t>БЕЗЗАЩИТНОСТЬ ПЕРЕД АГРЕССИЕЙ</a:t>
            </a:r>
            <a:r>
              <a:rPr lang="ru-RU" dirty="0" smtClean="0">
                <a:solidFill>
                  <a:schemeClr val="tx1"/>
                </a:solidFill>
              </a:rPr>
              <a:t/>
            </a:r>
            <a:br>
              <a:rPr lang="ru-RU" dirty="0" smtClean="0">
                <a:solidFill>
                  <a:schemeClr val="tx1"/>
                </a:solidFill>
              </a:rPr>
            </a:br>
            <a:endParaRPr lang="ru-RU" dirty="0" smtClean="0"/>
          </a:p>
        </p:txBody>
      </p:sp>
      <p:sp>
        <p:nvSpPr>
          <p:cNvPr id="18436" name="Содержимое 2"/>
          <p:cNvSpPr>
            <a:spLocks noGrp="1"/>
          </p:cNvSpPr>
          <p:nvPr>
            <p:ph idx="1"/>
          </p:nvPr>
        </p:nvSpPr>
        <p:spPr>
          <a:xfrm>
            <a:off x="107504" y="1700808"/>
            <a:ext cx="8928992" cy="4824536"/>
          </a:xfrm>
        </p:spPr>
        <p:txBody>
          <a:bodyPr/>
          <a:lstStyle/>
          <a:p>
            <a:pPr marL="0" indent="0" algn="just" eaLnBrk="1" hangingPunct="1">
              <a:buFontTx/>
              <a:buNone/>
            </a:pPr>
            <a:r>
              <a:rPr lang="ru-RU" sz="2400" dirty="0" smtClean="0"/>
              <a:t>	Поведением этих детей управляют слова «прилично» и «неприлично». Неприлично выходить из себя, говорить грубые слова, драться, опускаться до уровня обидчика, повышать голос на родителей. Прилично быть скромным, </a:t>
            </a:r>
          </a:p>
          <a:p>
            <a:pPr marL="0" indent="0" algn="just" eaLnBrk="1" hangingPunct="1">
              <a:spcBef>
                <a:spcPct val="0"/>
              </a:spcBef>
              <a:buFontTx/>
              <a:buNone/>
            </a:pPr>
            <a:r>
              <a:rPr lang="ru-RU" sz="2400" dirty="0" smtClean="0"/>
              <a:t>			      стеснительным, почтительным к 				      старшим, держать свое мнение при 			      себе. Нередко добытая таким 				      образом «приличность» 					      оборачивается серьезными проблемами и для родителей.  Но главным образом для самого ребенка - от непредсказуемых вспышек агрессии до тяжелых эмоциональных расстройств. </a:t>
            </a:r>
          </a:p>
          <a:p>
            <a:pPr eaLnBrk="1" hangingPunct="1"/>
            <a:endParaRPr lang="ru-RU"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Заголовок 1"/>
          <p:cNvSpPr>
            <a:spLocks noGrp="1"/>
          </p:cNvSpPr>
          <p:nvPr>
            <p:ph type="title"/>
          </p:nvPr>
        </p:nvSpPr>
        <p:spPr>
          <a:xfrm>
            <a:off x="179512" y="188640"/>
            <a:ext cx="8712968" cy="1296144"/>
          </a:xfrm>
        </p:spPr>
        <p:txBody>
          <a:bodyPr anchor="t"/>
          <a:lstStyle/>
          <a:p>
            <a:pPr eaLnBrk="1" hangingPunct="1"/>
            <a:r>
              <a:rPr lang="ru-RU" sz="4000" b="1" dirty="0" smtClean="0">
                <a:solidFill>
                  <a:schemeClr val="tx1"/>
                </a:solidFill>
              </a:rPr>
              <a:t>Неагрессивный ребенок: </a:t>
            </a:r>
            <a:br>
              <a:rPr lang="ru-RU" sz="4000" b="1" dirty="0" smtClean="0">
                <a:solidFill>
                  <a:schemeClr val="tx1"/>
                </a:solidFill>
              </a:rPr>
            </a:br>
            <a:r>
              <a:rPr lang="ru-RU" sz="4000" b="1" dirty="0" smtClean="0">
                <a:solidFill>
                  <a:schemeClr val="tx1"/>
                </a:solidFill>
              </a:rPr>
              <a:t>как ему помочь?</a:t>
            </a:r>
            <a:r>
              <a:rPr lang="ru-RU" sz="4000" dirty="0" smtClean="0">
                <a:solidFill>
                  <a:schemeClr val="tx1"/>
                </a:solidFill>
              </a:rPr>
              <a:t/>
            </a:r>
            <a:br>
              <a:rPr lang="ru-RU" sz="4000" dirty="0" smtClean="0">
                <a:solidFill>
                  <a:schemeClr val="tx1"/>
                </a:solidFill>
              </a:rPr>
            </a:br>
            <a:endParaRPr lang="ru-RU" sz="4000" dirty="0" smtClean="0"/>
          </a:p>
        </p:txBody>
      </p:sp>
      <p:sp>
        <p:nvSpPr>
          <p:cNvPr id="19460" name="Содержимое 2"/>
          <p:cNvSpPr>
            <a:spLocks noGrp="1"/>
          </p:cNvSpPr>
          <p:nvPr>
            <p:ph idx="1"/>
          </p:nvPr>
        </p:nvSpPr>
        <p:spPr>
          <a:xfrm>
            <a:off x="107504" y="1700808"/>
            <a:ext cx="8856984" cy="4824536"/>
          </a:xfrm>
        </p:spPr>
        <p:txBody>
          <a:bodyPr/>
          <a:lstStyle/>
          <a:p>
            <a:pPr marL="0" indent="0" algn="just" eaLnBrk="1" hangingPunct="1">
              <a:lnSpc>
                <a:spcPts val="3600"/>
              </a:lnSpc>
              <a:buFontTx/>
              <a:buNone/>
            </a:pPr>
            <a:r>
              <a:rPr lang="ru-RU" sz="2800" dirty="0" smtClean="0"/>
              <a:t>	</a:t>
            </a:r>
            <a:r>
              <a:rPr lang="ru-RU" sz="2400" dirty="0" smtClean="0"/>
              <a:t>Их кротость, уступчивость поначалу устраивает родителей, поскольку избавляет от многих хлопот. Но по мере того как ребенок вырастает и включается в социальную жизнь (прежде всего школьную), у родителей появляется беспокойство. Дочь (сын) не может дать отпор другим детям, постоять за себя, не в состоянии обеспечить выживаемость в борьбе за существование, которая ведется в каждом школьном классе, коридоре, дворе.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251520" y="116632"/>
            <a:ext cx="8784976" cy="1224136"/>
          </a:xfrm>
        </p:spPr>
        <p:txBody>
          <a:bodyPr anchor="t"/>
          <a:lstStyle/>
          <a:p>
            <a:pPr eaLnBrk="1" hangingPunct="1"/>
            <a:r>
              <a:rPr lang="ru-RU" sz="4000" b="1" dirty="0" smtClean="0">
                <a:solidFill>
                  <a:schemeClr val="tx1"/>
                </a:solidFill>
              </a:rPr>
              <a:t>Неагрессивный ребенок: </a:t>
            </a:r>
            <a:br>
              <a:rPr lang="ru-RU" sz="4000" b="1" dirty="0" smtClean="0">
                <a:solidFill>
                  <a:schemeClr val="tx1"/>
                </a:solidFill>
              </a:rPr>
            </a:br>
            <a:r>
              <a:rPr lang="ru-RU" sz="4000" b="1" dirty="0" smtClean="0">
                <a:solidFill>
                  <a:schemeClr val="tx1"/>
                </a:solidFill>
              </a:rPr>
              <a:t>как ему помочь?</a:t>
            </a:r>
            <a:r>
              <a:rPr lang="ru-RU" sz="4000" dirty="0" smtClean="0">
                <a:solidFill>
                  <a:schemeClr val="tx1"/>
                </a:solidFill>
              </a:rPr>
              <a:t/>
            </a:r>
            <a:br>
              <a:rPr lang="ru-RU" sz="4000" dirty="0" smtClean="0">
                <a:solidFill>
                  <a:schemeClr val="tx1"/>
                </a:solidFill>
              </a:rPr>
            </a:br>
            <a:endParaRPr lang="ru-RU" sz="4000" dirty="0" smtClean="0"/>
          </a:p>
        </p:txBody>
      </p:sp>
      <p:sp>
        <p:nvSpPr>
          <p:cNvPr id="20483" name="Содержимое 2"/>
          <p:cNvSpPr>
            <a:spLocks noGrp="1"/>
          </p:cNvSpPr>
          <p:nvPr>
            <p:ph idx="1"/>
          </p:nvPr>
        </p:nvSpPr>
        <p:spPr>
          <a:xfrm>
            <a:off x="107504" y="1772816"/>
            <a:ext cx="8928992" cy="4690622"/>
          </a:xfrm>
        </p:spPr>
        <p:txBody>
          <a:bodyPr/>
          <a:lstStyle/>
          <a:p>
            <a:pPr marL="0" indent="0" algn="just" eaLnBrk="1" hangingPunct="1">
              <a:lnSpc>
                <a:spcPts val="3600"/>
              </a:lnSpc>
              <a:buFontTx/>
              <a:buNone/>
            </a:pPr>
            <a:r>
              <a:rPr lang="ru-RU" sz="2400" dirty="0" smtClean="0"/>
              <a:t>	</a:t>
            </a:r>
            <a:r>
              <a:rPr lang="ru-RU" sz="2800" dirty="0" smtClean="0"/>
              <a:t>Тихие дети, как правило, более слабы энергетически. И отказываясь от протестов в виде активных выступлений, отпоров, демонстраций, они прежде всего экономят свою энергию. У такого ребенка часто очень хорошо развита способность к самонаблюдению, самоанализу.</a:t>
            </a:r>
            <a:r>
              <a:rPr lang="ru-RU" sz="2400" dirty="0" smtClean="0"/>
              <a:t> </a:t>
            </a:r>
          </a:p>
          <a:p>
            <a:pPr algn="just" eaLnBrk="1" hangingPunct="1">
              <a:buFontTx/>
              <a:buNone/>
            </a:pPr>
            <a:endParaRPr lang="ru-RU" sz="2400" dirty="0" smtClean="0"/>
          </a:p>
        </p:txBody>
      </p:sp>
      <p:pic>
        <p:nvPicPr>
          <p:cNvPr id="155650" name="Picture 2" descr="C:\Users\Наталья\Desktop\Моя работа\для презентации\Новая папка (2)\рцкекеы.jpg"/>
          <p:cNvPicPr>
            <a:picLocks noChangeAspect="1" noChangeArrowheads="1"/>
          </p:cNvPicPr>
          <p:nvPr/>
        </p:nvPicPr>
        <p:blipFill>
          <a:blip r:embed="rId2"/>
          <a:srcRect/>
          <a:stretch>
            <a:fillRect/>
          </a:stretch>
        </p:blipFill>
        <p:spPr bwMode="auto">
          <a:xfrm>
            <a:off x="6444208" y="4077072"/>
            <a:ext cx="2219605" cy="266600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85750" y="928688"/>
            <a:ext cx="8229600" cy="714375"/>
          </a:xfrm>
        </p:spPr>
        <p:txBody>
          <a:bodyPr/>
          <a:lstStyle/>
          <a:p>
            <a:pPr eaLnBrk="1" hangingPunct="1"/>
            <a:r>
              <a:rPr lang="ru-RU" sz="3800" b="1" smtClean="0">
                <a:solidFill>
                  <a:schemeClr val="tx1"/>
                </a:solidFill>
              </a:rPr>
              <a:t>Как предотвратить и преодолеть буллинг.</a:t>
            </a:r>
            <a:r>
              <a:rPr lang="ru-RU" sz="6000" smtClean="0">
                <a:solidFill>
                  <a:schemeClr val="tx1"/>
                </a:solidFill>
              </a:rPr>
              <a:t/>
            </a:r>
            <a:br>
              <a:rPr lang="ru-RU" sz="6000" smtClean="0">
                <a:solidFill>
                  <a:schemeClr val="tx1"/>
                </a:solidFill>
              </a:rPr>
            </a:br>
            <a:endParaRPr lang="ru-RU" smtClean="0">
              <a:solidFill>
                <a:schemeClr val="tx1"/>
              </a:solidFill>
            </a:endParaRPr>
          </a:p>
        </p:txBody>
      </p:sp>
      <p:pic>
        <p:nvPicPr>
          <p:cNvPr id="3075" name="Picture 4" descr="C:\Users\Наталья\Desktop\Моя работа\для презентации\Новая папка (2)\tumblr_mkbt8byvnY1roactyo1_1280.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357563"/>
            <a:ext cx="2071688" cy="3103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6" name="Rectangle 3"/>
          <p:cNvSpPr>
            <a:spLocks noGrp="1" noChangeArrowheads="1"/>
          </p:cNvSpPr>
          <p:nvPr>
            <p:ph type="body" idx="1"/>
          </p:nvPr>
        </p:nvSpPr>
        <p:spPr>
          <a:xfrm>
            <a:off x="1907703" y="1628775"/>
            <a:ext cx="7056785" cy="4968577"/>
          </a:xfrm>
        </p:spPr>
        <p:txBody>
          <a:bodyPr/>
          <a:lstStyle/>
          <a:p>
            <a:pPr algn="just" eaLnBrk="1" hangingPunct="1">
              <a:buFontTx/>
              <a:buNone/>
            </a:pPr>
            <a:endParaRPr lang="ru-RU" sz="2400" i="1" dirty="0" smtClean="0"/>
          </a:p>
          <a:p>
            <a:pPr algn="just" eaLnBrk="1" hangingPunct="1">
              <a:buFontTx/>
              <a:buNone/>
            </a:pPr>
            <a:r>
              <a:rPr lang="ru-RU" sz="2400" i="1" dirty="0" smtClean="0"/>
              <a:t>	</a:t>
            </a:r>
            <a:r>
              <a:rPr lang="ru-RU" sz="2400" b="1" i="1" dirty="0" smtClean="0"/>
              <a:t>Буллинг</a:t>
            </a:r>
            <a:r>
              <a:rPr lang="ru-RU" sz="2400" b="1" dirty="0" smtClean="0"/>
              <a:t> - </a:t>
            </a:r>
            <a:r>
              <a:rPr lang="ru-RU" sz="2400" dirty="0" smtClean="0"/>
              <a:t>длительный процесс сознательного жестокого отношения, физического и (или) психического, со стороны одного или группы детей к другому ребенку (другим детям). Это разрушительное поведение «сильных», направленное на «слабых» с целью получения «удовольствия» от наносимого «слабым» ущерба. </a:t>
            </a:r>
          </a:p>
          <a:p>
            <a:pPr algn="just" eaLnBrk="1" hangingPunct="1">
              <a:buFontTx/>
              <a:buNone/>
            </a:pPr>
            <a:r>
              <a:rPr lang="ru-RU" sz="2400" dirty="0" smtClean="0"/>
              <a:t>	</a:t>
            </a:r>
          </a:p>
          <a:p>
            <a:pPr eaLnBrk="1" hangingPunct="1"/>
            <a:endParaRPr lang="ru-RU"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428625" y="500063"/>
            <a:ext cx="8229600" cy="1143000"/>
          </a:xfrm>
        </p:spPr>
        <p:txBody>
          <a:bodyPr/>
          <a:lstStyle/>
          <a:p>
            <a:pPr eaLnBrk="1" hangingPunct="1"/>
            <a:r>
              <a:rPr lang="ru-RU" sz="4000" b="1" smtClean="0">
                <a:solidFill>
                  <a:schemeClr val="tx1"/>
                </a:solidFill>
              </a:rPr>
              <a:t>Неагрессивный ребенок: </a:t>
            </a:r>
            <a:br>
              <a:rPr lang="ru-RU" sz="4000" b="1" smtClean="0">
                <a:solidFill>
                  <a:schemeClr val="tx1"/>
                </a:solidFill>
              </a:rPr>
            </a:br>
            <a:r>
              <a:rPr lang="ru-RU" sz="4000" b="1" smtClean="0">
                <a:solidFill>
                  <a:schemeClr val="tx1"/>
                </a:solidFill>
              </a:rPr>
              <a:t>как ему помочь?</a:t>
            </a:r>
            <a:r>
              <a:rPr lang="ru-RU" sz="4000" smtClean="0">
                <a:solidFill>
                  <a:schemeClr val="tx1"/>
                </a:solidFill>
              </a:rPr>
              <a:t/>
            </a:r>
            <a:br>
              <a:rPr lang="ru-RU" sz="4000" smtClean="0">
                <a:solidFill>
                  <a:schemeClr val="tx1"/>
                </a:solidFill>
              </a:rPr>
            </a:br>
            <a:endParaRPr lang="ru-RU" sz="4000" smtClean="0"/>
          </a:p>
        </p:txBody>
      </p:sp>
      <p:sp>
        <p:nvSpPr>
          <p:cNvPr id="21507" name="Содержимое 2"/>
          <p:cNvSpPr>
            <a:spLocks noGrp="1"/>
          </p:cNvSpPr>
          <p:nvPr>
            <p:ph idx="1"/>
          </p:nvPr>
        </p:nvSpPr>
        <p:spPr>
          <a:xfrm>
            <a:off x="107504" y="1772816"/>
            <a:ext cx="8856984" cy="4698156"/>
          </a:xfrm>
        </p:spPr>
        <p:txBody>
          <a:bodyPr/>
          <a:lstStyle/>
          <a:p>
            <a:pPr marL="0" indent="0" eaLnBrk="1" hangingPunct="1">
              <a:buNone/>
            </a:pPr>
            <a:r>
              <a:rPr lang="ru-RU" dirty="0" smtClean="0"/>
              <a:t>	</a:t>
            </a:r>
            <a:r>
              <a:rPr lang="ru-RU" sz="2800" dirty="0" smtClean="0"/>
              <a:t>Родителям можно научить тихого ребенка активно защищать себя. Можно предложить ему разнообразные конструктивные решения возможных конфликтных ситуаций, продемонстрировать их и разыграть вместе с ним. Ребенок сам выберет подходящие ему способы защиты. </a:t>
            </a:r>
          </a:p>
          <a:p>
            <a:pPr eaLnBrk="1" hangingPunct="1"/>
            <a:endParaRPr lang="ru-RU" sz="2800" dirty="0" smtClean="0"/>
          </a:p>
        </p:txBody>
      </p:sp>
      <p:pic>
        <p:nvPicPr>
          <p:cNvPr id="156674" name="Picture 2" descr="C:\Users\Наталья\Desktop\Моя работа\для презентации\Новая папка (2)\олкнвра.jpg"/>
          <p:cNvPicPr>
            <a:picLocks noChangeAspect="1" noChangeArrowheads="1"/>
          </p:cNvPicPr>
          <p:nvPr/>
        </p:nvPicPr>
        <p:blipFill>
          <a:blip r:embed="rId2"/>
          <a:srcRect/>
          <a:stretch>
            <a:fillRect/>
          </a:stretch>
        </p:blipFill>
        <p:spPr bwMode="auto">
          <a:xfrm>
            <a:off x="4572000" y="4423097"/>
            <a:ext cx="2733675" cy="20478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C:\Users\Наталья\Desktop\Моя работа\для презентации\Новая папка (2)\iаптиаыпт.jpg"/>
          <p:cNvPicPr>
            <a:picLocks noChangeAspect="1" noChangeArrowheads="1"/>
          </p:cNvPicPr>
          <p:nvPr/>
        </p:nvPicPr>
        <p:blipFill>
          <a:blip r:embed="rId2"/>
          <a:srcRect/>
          <a:stretch>
            <a:fillRect/>
          </a:stretch>
        </p:blipFill>
        <p:spPr bwMode="auto">
          <a:xfrm>
            <a:off x="3491880" y="4752725"/>
            <a:ext cx="2700888" cy="1803388"/>
          </a:xfrm>
          <a:prstGeom prst="rect">
            <a:avLst/>
          </a:prstGeom>
          <a:ln>
            <a:noFill/>
          </a:ln>
          <a:effectLst>
            <a:softEdge rad="112500"/>
          </a:effectLst>
        </p:spPr>
      </p:pic>
      <p:sp>
        <p:nvSpPr>
          <p:cNvPr id="22531" name="Заголовок 1"/>
          <p:cNvSpPr>
            <a:spLocks noGrp="1"/>
          </p:cNvSpPr>
          <p:nvPr>
            <p:ph type="title"/>
          </p:nvPr>
        </p:nvSpPr>
        <p:spPr>
          <a:xfrm>
            <a:off x="395536" y="332656"/>
            <a:ext cx="8496944" cy="936103"/>
          </a:xfrm>
        </p:spPr>
        <p:txBody>
          <a:bodyPr anchor="t"/>
          <a:lstStyle/>
          <a:p>
            <a:pPr eaLnBrk="1" hangingPunct="1"/>
            <a:r>
              <a:rPr lang="ru-RU" sz="3600" b="1" dirty="0" smtClean="0">
                <a:solidFill>
                  <a:schemeClr val="tx1"/>
                </a:solidFill>
              </a:rPr>
              <a:t>Если ребенка дразнят</a:t>
            </a:r>
            <a:r>
              <a:rPr lang="ru-RU" b="1" dirty="0" smtClean="0">
                <a:solidFill>
                  <a:schemeClr val="tx1"/>
                </a:solidFill>
              </a:rPr>
              <a:t>.</a:t>
            </a:r>
            <a:r>
              <a:rPr lang="ru-RU" dirty="0" smtClean="0">
                <a:solidFill>
                  <a:schemeClr val="tx1"/>
                </a:solidFill>
              </a:rPr>
              <a:t/>
            </a:r>
            <a:br>
              <a:rPr lang="ru-RU" dirty="0" smtClean="0">
                <a:solidFill>
                  <a:schemeClr val="tx1"/>
                </a:solidFill>
              </a:rPr>
            </a:br>
            <a:endParaRPr lang="ru-RU" dirty="0" smtClean="0"/>
          </a:p>
        </p:txBody>
      </p:sp>
      <p:sp>
        <p:nvSpPr>
          <p:cNvPr id="22532" name="Содержимое 2"/>
          <p:cNvSpPr>
            <a:spLocks noGrp="1"/>
          </p:cNvSpPr>
          <p:nvPr>
            <p:ph idx="1"/>
          </p:nvPr>
        </p:nvSpPr>
        <p:spPr>
          <a:xfrm>
            <a:off x="107504" y="1772815"/>
            <a:ext cx="8928992" cy="4783297"/>
          </a:xfrm>
        </p:spPr>
        <p:txBody>
          <a:bodyPr/>
          <a:lstStyle/>
          <a:p>
            <a:pPr algn="just" eaLnBrk="1" hangingPunct="1">
              <a:buFont typeface="Wingdings" pitchFamily="2" charset="2"/>
              <a:buChar char="Ø"/>
            </a:pPr>
            <a:r>
              <a:rPr lang="ru-RU" sz="2400" dirty="0" smtClean="0"/>
              <a:t>Если вашего ребенка постоянно дразнят, высмеивают, обзывают, чтобы унизить, разозлить, обидеть, заставить плакать, почувствовать себя ущербным, вам необходимо научить его противостоять агрессии и правильно реагировать</a:t>
            </a:r>
            <a:r>
              <a:rPr lang="ru-RU" sz="2400" dirty="0"/>
              <a:t>.</a:t>
            </a:r>
            <a:endParaRPr lang="ru-RU" sz="2400" dirty="0" smtClean="0"/>
          </a:p>
          <a:p>
            <a:pPr algn="just" eaLnBrk="1" hangingPunct="1">
              <a:buFont typeface="Wingdings" pitchFamily="2" charset="2"/>
              <a:buChar char="Ø"/>
            </a:pPr>
            <a:r>
              <a:rPr lang="ru-RU" sz="2400" dirty="0" smtClean="0"/>
              <a:t>Воспринимать дразнение как ситуацию испытания, проверки. Это поможет справиться с чувствами удивления и обиды, которые захлестывают по началу и мешают соображать.</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488900" y="476672"/>
            <a:ext cx="8229600" cy="778098"/>
          </a:xfrm>
        </p:spPr>
        <p:txBody>
          <a:bodyPr anchor="t"/>
          <a:lstStyle/>
          <a:p>
            <a:pPr eaLnBrk="1" hangingPunct="1"/>
            <a:r>
              <a:rPr lang="ru-RU" sz="4000" b="1" dirty="0" smtClean="0">
                <a:solidFill>
                  <a:schemeClr val="tx1"/>
                </a:solidFill>
              </a:rPr>
              <a:t>Если ребенка дразнят.</a:t>
            </a:r>
            <a:r>
              <a:rPr lang="ru-RU" dirty="0" smtClean="0">
                <a:solidFill>
                  <a:schemeClr val="tx1"/>
                </a:solidFill>
              </a:rPr>
              <a:t/>
            </a:r>
            <a:br>
              <a:rPr lang="ru-RU" dirty="0" smtClean="0">
                <a:solidFill>
                  <a:schemeClr val="tx1"/>
                </a:solidFill>
              </a:rPr>
            </a:br>
            <a:endParaRPr lang="ru-RU" dirty="0" smtClean="0"/>
          </a:p>
        </p:txBody>
      </p:sp>
      <p:sp>
        <p:nvSpPr>
          <p:cNvPr id="23555" name="Содержимое 2"/>
          <p:cNvSpPr>
            <a:spLocks noGrp="1"/>
          </p:cNvSpPr>
          <p:nvPr>
            <p:ph idx="1"/>
          </p:nvPr>
        </p:nvSpPr>
        <p:spPr>
          <a:xfrm>
            <a:off x="107504" y="1772816"/>
            <a:ext cx="8856984" cy="4752528"/>
          </a:xfrm>
        </p:spPr>
        <p:txBody>
          <a:bodyPr/>
          <a:lstStyle/>
          <a:p>
            <a:pPr marL="0" indent="0" algn="just" eaLnBrk="1" hangingPunct="1">
              <a:lnSpc>
                <a:spcPts val="3600"/>
              </a:lnSpc>
              <a:buNone/>
            </a:pPr>
            <a:r>
              <a:rPr lang="ru-RU" sz="2400" dirty="0" smtClean="0"/>
              <a:t>	Можно дома потренировать ребенка выступать в роли дразнящего и дразнимого, чтобы он научился не реагировать на поддразнивание и насмешки. Научить ребенка расслабляться и в состоянии расслабления представлять, что его дразнят, но что это его абсолютно не задевает</a:t>
            </a:r>
            <a:r>
              <a:rPr lang="ru-RU" sz="2400" dirty="0"/>
              <a:t>. </a:t>
            </a:r>
            <a:endParaRPr lang="ru-RU" sz="2400" dirty="0" smtClean="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236016" y="4149080"/>
            <a:ext cx="3609905" cy="22190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Наталья\Desktop\Моя работа\для презентации\Новая папка (2)\1_52551962b2a8f52551962b2ad1.jpg"/>
          <p:cNvPicPr>
            <a:picLocks noChangeAspect="1" noChangeArrowheads="1"/>
          </p:cNvPicPr>
          <p:nvPr/>
        </p:nvPicPr>
        <p:blipFill>
          <a:blip r:embed="rId2"/>
          <a:srcRect/>
          <a:stretch>
            <a:fillRect/>
          </a:stretch>
        </p:blipFill>
        <p:spPr bwMode="auto">
          <a:xfrm>
            <a:off x="3131840" y="4509120"/>
            <a:ext cx="3387164" cy="2181563"/>
          </a:xfrm>
          <a:prstGeom prst="rect">
            <a:avLst/>
          </a:prstGeom>
          <a:ln>
            <a:noFill/>
          </a:ln>
          <a:effectLst>
            <a:softEdge rad="112500"/>
          </a:effectLst>
        </p:spPr>
      </p:pic>
      <p:sp>
        <p:nvSpPr>
          <p:cNvPr id="24579" name="Заголовок 1"/>
          <p:cNvSpPr>
            <a:spLocks noGrp="1"/>
          </p:cNvSpPr>
          <p:nvPr>
            <p:ph type="title"/>
          </p:nvPr>
        </p:nvSpPr>
        <p:spPr>
          <a:xfrm>
            <a:off x="0" y="274638"/>
            <a:ext cx="8001000" cy="1143000"/>
          </a:xfrm>
        </p:spPr>
        <p:txBody>
          <a:bodyPr/>
          <a:lstStyle/>
          <a:p>
            <a:pPr eaLnBrk="1" hangingPunct="1"/>
            <a:r>
              <a:rPr lang="ru-RU" b="1" smtClean="0">
                <a:solidFill>
                  <a:schemeClr val="tx1"/>
                </a:solidFill>
              </a:rPr>
              <a:t>Если ребенка дразнят.</a:t>
            </a:r>
            <a:r>
              <a:rPr lang="ru-RU" smtClean="0">
                <a:solidFill>
                  <a:schemeClr val="tx1"/>
                </a:solidFill>
              </a:rPr>
              <a:t/>
            </a:r>
            <a:br>
              <a:rPr lang="ru-RU" smtClean="0">
                <a:solidFill>
                  <a:schemeClr val="tx1"/>
                </a:solidFill>
              </a:rPr>
            </a:br>
            <a:endParaRPr lang="ru-RU" smtClean="0"/>
          </a:p>
        </p:txBody>
      </p:sp>
      <p:sp>
        <p:nvSpPr>
          <p:cNvPr id="24580" name="Содержимое 2"/>
          <p:cNvSpPr>
            <a:spLocks noGrp="1"/>
          </p:cNvSpPr>
          <p:nvPr>
            <p:ph idx="1"/>
          </p:nvPr>
        </p:nvSpPr>
        <p:spPr>
          <a:xfrm>
            <a:off x="107504" y="1600200"/>
            <a:ext cx="8856984" cy="4925144"/>
          </a:xfrm>
        </p:spPr>
        <p:txBody>
          <a:bodyPr/>
          <a:lstStyle/>
          <a:p>
            <a:pPr algn="just" eaLnBrk="1" hangingPunct="1">
              <a:buFont typeface="Wingdings" pitchFamily="2" charset="2"/>
              <a:buChar char="Ø"/>
            </a:pPr>
            <a:r>
              <a:rPr lang="ru-RU" sz="2400" dirty="0" smtClean="0"/>
              <a:t>Отреагировать нестандартно, или посмеяться вместе: «Да, такая у нас фамилия, так дразнили и моего прадедушку».</a:t>
            </a:r>
          </a:p>
          <a:p>
            <a:pPr algn="just" eaLnBrk="1" hangingPunct="1">
              <a:buFont typeface="Wingdings" pitchFamily="2" charset="2"/>
              <a:buChar char="Ø"/>
            </a:pPr>
            <a:r>
              <a:rPr lang="ru-RU" sz="2400" dirty="0"/>
              <a:t>Объясниться, не поддаваться на провокацию, не позволять собой манипулировать. Очень часто дети стремятся с помощью обзывания заставить сверстника что-то сделать. При всех ребенку говорится, что он не делает чего-то, потому что «трус», «размазня» и т.д.</a:t>
            </a:r>
          </a:p>
          <a:p>
            <a:pPr algn="just" eaLnBrk="1" hangingPunct="1"/>
            <a:endParaRPr lang="ru-RU" sz="21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Заголовок 1"/>
          <p:cNvSpPr>
            <a:spLocks noGrp="1"/>
          </p:cNvSpPr>
          <p:nvPr>
            <p:ph type="title"/>
          </p:nvPr>
        </p:nvSpPr>
        <p:spPr>
          <a:xfrm>
            <a:off x="2928938" y="274638"/>
            <a:ext cx="6215062" cy="1143000"/>
          </a:xfrm>
        </p:spPr>
        <p:txBody>
          <a:bodyPr/>
          <a:lstStyle/>
          <a:p>
            <a:pPr eaLnBrk="1" hangingPunct="1"/>
            <a:r>
              <a:rPr lang="ru-RU" b="1" u="sng" smtClean="0"/>
              <a:t>Помогите ребенку стать увереннее:</a:t>
            </a:r>
            <a:endParaRPr lang="ru-RU" smtClean="0"/>
          </a:p>
        </p:txBody>
      </p:sp>
      <p:sp>
        <p:nvSpPr>
          <p:cNvPr id="35844" name="Содержимое 2"/>
          <p:cNvSpPr>
            <a:spLocks noGrp="1"/>
          </p:cNvSpPr>
          <p:nvPr>
            <p:ph idx="1"/>
          </p:nvPr>
        </p:nvSpPr>
        <p:spPr>
          <a:xfrm>
            <a:off x="251520" y="1844824"/>
            <a:ext cx="8712968" cy="4680520"/>
          </a:xfrm>
        </p:spPr>
        <p:txBody>
          <a:bodyPr/>
          <a:lstStyle/>
          <a:p>
            <a:pPr marL="0" lvl="7" indent="3138488" algn="just">
              <a:lnSpc>
                <a:spcPts val="3600"/>
              </a:lnSpc>
              <a:spcBef>
                <a:spcPct val="0"/>
              </a:spcBef>
              <a:buNone/>
            </a:pPr>
            <a:r>
              <a:rPr lang="ru-RU" sz="2400" dirty="0" smtClean="0"/>
              <a:t>Окажите поддержку своему ребенку, помогите ему преодолеть чувство неполноценности и неуверенности в себе. Для этого будьте менее критичными и более терпимыми к особенностям своего ребенка. Давайте меньше. негативных оценок своему  ребенку, не приклеивайте ему ярлыки, снижающие самооценку ребенка, лишающие его веры в себя, внушающие ему, что он плохой, например: «Вечно ты вертишься, бесишься «Опять ты говоришь глупости!». </a:t>
            </a:r>
          </a:p>
          <a:p>
            <a:pPr algn="just" eaLnBrk="1" hangingPunct="1">
              <a:spcBef>
                <a:spcPct val="0"/>
              </a:spcBef>
              <a:buFontTx/>
              <a:buNone/>
            </a:pPr>
            <a:endParaRPr lang="ru-RU" sz="2400" dirty="0" smtClean="0"/>
          </a:p>
          <a:p>
            <a:pPr algn="just" eaLnBrk="1" hangingPunct="1">
              <a:spcBef>
                <a:spcPct val="0"/>
              </a:spcBef>
              <a:buFontTx/>
              <a:buNone/>
            </a:pPr>
            <a:endParaRPr lang="ru-RU" sz="2400" dirty="0" smtClean="0"/>
          </a:p>
        </p:txBody>
      </p:sp>
      <p:pic>
        <p:nvPicPr>
          <p:cNvPr id="5" name="Picture 2" descr="C:\Users\Наталья\Desktop\Моя работа\для презентации\Новая папка (2)\family-teen.jpg"/>
          <p:cNvPicPr>
            <a:picLocks noChangeAspect="1" noChangeArrowheads="1"/>
          </p:cNvPicPr>
          <p:nvPr/>
        </p:nvPicPr>
        <p:blipFill>
          <a:blip r:embed="rId2"/>
          <a:srcRect/>
          <a:stretch>
            <a:fillRect/>
          </a:stretch>
        </p:blipFill>
        <p:spPr bwMode="auto">
          <a:xfrm>
            <a:off x="179512" y="188640"/>
            <a:ext cx="3226318" cy="2088232"/>
          </a:xfrm>
          <a:prstGeom prst="rect">
            <a:avLst/>
          </a:prstGeom>
          <a:ln>
            <a:noFill/>
          </a:ln>
          <a:effectLst>
            <a:softEdge rad="112500"/>
          </a:effectLst>
        </p:spPr>
      </p:pic>
    </p:spTree>
    <p:extLst>
      <p:ext uri="{BB962C8B-B14F-4D97-AF65-F5344CB8AC3E}">
        <p14:creationId xmlns="" xmlns:p14="http://schemas.microsoft.com/office/powerpoint/2010/main" val="3848483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Заголовок 1"/>
          <p:cNvSpPr>
            <a:spLocks noGrp="1"/>
          </p:cNvSpPr>
          <p:nvPr>
            <p:ph type="title"/>
          </p:nvPr>
        </p:nvSpPr>
        <p:spPr>
          <a:xfrm>
            <a:off x="2928938" y="274638"/>
            <a:ext cx="6215062" cy="1143000"/>
          </a:xfrm>
        </p:spPr>
        <p:txBody>
          <a:bodyPr/>
          <a:lstStyle/>
          <a:p>
            <a:pPr eaLnBrk="1" hangingPunct="1"/>
            <a:r>
              <a:rPr lang="ru-RU" b="1" u="sng" smtClean="0"/>
              <a:t>Помогите ребенку стать увереннее:</a:t>
            </a:r>
            <a:endParaRPr lang="ru-RU" smtClean="0"/>
          </a:p>
        </p:txBody>
      </p:sp>
      <p:sp>
        <p:nvSpPr>
          <p:cNvPr id="36868" name="Содержимое 2"/>
          <p:cNvSpPr>
            <a:spLocks noGrp="1"/>
          </p:cNvSpPr>
          <p:nvPr>
            <p:ph idx="1"/>
          </p:nvPr>
        </p:nvSpPr>
        <p:spPr>
          <a:xfrm>
            <a:off x="179512" y="1916832"/>
            <a:ext cx="8784976" cy="4608512"/>
          </a:xfrm>
        </p:spPr>
        <p:txBody>
          <a:bodyPr/>
          <a:lstStyle/>
          <a:p>
            <a:pPr marL="0" indent="177800" algn="just" eaLnBrk="1" hangingPunct="1">
              <a:spcBef>
                <a:spcPct val="0"/>
              </a:spcBef>
              <a:buNone/>
            </a:pPr>
            <a:r>
              <a:rPr lang="ru-RU" sz="2600" b="1" i="1" dirty="0"/>
              <a:t>Принимайте своего ребенка таким, какой он есть, и будьте готовы оказывать ему помощь. </a:t>
            </a:r>
          </a:p>
          <a:p>
            <a:pPr marL="0" indent="177800" algn="just" eaLnBrk="1" hangingPunct="1">
              <a:spcBef>
                <a:spcPct val="0"/>
              </a:spcBef>
              <a:buFontTx/>
              <a:buNone/>
            </a:pPr>
            <a:r>
              <a:rPr lang="ru-RU" sz="2600" dirty="0" smtClean="0"/>
              <a:t>Ребенок будет строить свое поведение, исходя из предписанной ему взрослыми роли. Если вы не принимаете ребенка таким, какой он есть, высмеиваете его, то он привыкает быть жертвой, что провоцирует окружающих отвергать и издеваться над ним, а также отучает его защищать себя и протестовать против насилия, которое, начиная с семьи, стало для него уже привычным. </a:t>
            </a:r>
            <a:endParaRPr lang="ru-RU" sz="2600" b="1" dirty="0" smtClean="0"/>
          </a:p>
          <a:p>
            <a:pPr algn="just" eaLnBrk="1" hangingPunct="1">
              <a:spcBef>
                <a:spcPct val="0"/>
              </a:spcBef>
              <a:buFontTx/>
              <a:buNone/>
            </a:pPr>
            <a:endParaRPr lang="ru-RU" sz="2400" dirty="0" smtClean="0"/>
          </a:p>
          <a:p>
            <a:pPr algn="just" eaLnBrk="1" hangingPunct="1">
              <a:spcBef>
                <a:spcPct val="0"/>
              </a:spcBef>
              <a:buFontTx/>
              <a:buNone/>
            </a:pPr>
            <a:endParaRPr lang="ru-RU" sz="2400" dirty="0" smtClean="0"/>
          </a:p>
          <a:p>
            <a:pPr algn="just" eaLnBrk="1" hangingPunct="1">
              <a:spcBef>
                <a:spcPct val="0"/>
              </a:spcBef>
              <a:buFontTx/>
              <a:buNone/>
            </a:pPr>
            <a:endParaRPr lang="ru-RU" sz="2400" dirty="0"/>
          </a:p>
        </p:txBody>
      </p:sp>
      <p:pic>
        <p:nvPicPr>
          <p:cNvPr id="5" name="Picture 2" descr="C:\Users\Наталья\Desktop\Моя работа\для презентации\Новая папка (2)\6_1_.jpg"/>
          <p:cNvPicPr>
            <a:picLocks noChangeAspect="1" noChangeArrowheads="1"/>
          </p:cNvPicPr>
          <p:nvPr/>
        </p:nvPicPr>
        <p:blipFill>
          <a:blip r:embed="rId2"/>
          <a:srcRect/>
          <a:stretch>
            <a:fillRect/>
          </a:stretch>
        </p:blipFill>
        <p:spPr bwMode="auto">
          <a:xfrm>
            <a:off x="0" y="0"/>
            <a:ext cx="2771800" cy="2081505"/>
          </a:xfrm>
          <a:prstGeom prst="rect">
            <a:avLst/>
          </a:prstGeom>
          <a:ln>
            <a:noFill/>
          </a:ln>
          <a:effectLst>
            <a:softEdge rad="112500"/>
          </a:effectLst>
        </p:spPr>
      </p:pic>
    </p:spTree>
    <p:extLst>
      <p:ext uri="{BB962C8B-B14F-4D97-AF65-F5344CB8AC3E}">
        <p14:creationId xmlns="" xmlns:p14="http://schemas.microsoft.com/office/powerpoint/2010/main" val="7661287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Наталья\Desktop\Моя работа\для презентации\Новая папка (2)\38088374-addiktivnoe-povedenie-u-podrostkov-alkogolizm.jpg"/>
          <p:cNvPicPr>
            <a:picLocks noChangeAspect="1" noChangeArrowheads="1"/>
          </p:cNvPicPr>
          <p:nvPr/>
        </p:nvPicPr>
        <p:blipFill>
          <a:blip r:embed="rId2"/>
          <a:srcRect/>
          <a:stretch>
            <a:fillRect/>
          </a:stretch>
        </p:blipFill>
        <p:spPr bwMode="auto">
          <a:xfrm>
            <a:off x="0" y="0"/>
            <a:ext cx="2981724" cy="1928802"/>
          </a:xfrm>
          <a:prstGeom prst="rect">
            <a:avLst/>
          </a:prstGeom>
          <a:ln>
            <a:noFill/>
          </a:ln>
          <a:effectLst>
            <a:softEdge rad="112500"/>
          </a:effectLst>
        </p:spPr>
      </p:pic>
      <p:sp>
        <p:nvSpPr>
          <p:cNvPr id="37891" name="Заголовок 1"/>
          <p:cNvSpPr>
            <a:spLocks noGrp="1"/>
          </p:cNvSpPr>
          <p:nvPr>
            <p:ph type="title"/>
          </p:nvPr>
        </p:nvSpPr>
        <p:spPr>
          <a:xfrm>
            <a:off x="2928938" y="274638"/>
            <a:ext cx="6215062" cy="1143000"/>
          </a:xfrm>
        </p:spPr>
        <p:txBody>
          <a:bodyPr/>
          <a:lstStyle/>
          <a:p>
            <a:pPr eaLnBrk="1" hangingPunct="1"/>
            <a:r>
              <a:rPr lang="ru-RU" b="1" u="sng" dirty="0" smtClean="0"/>
              <a:t>Помогите ребенку стать увереннее:</a:t>
            </a:r>
            <a:endParaRPr lang="ru-RU" dirty="0" smtClean="0"/>
          </a:p>
        </p:txBody>
      </p:sp>
      <p:sp>
        <p:nvSpPr>
          <p:cNvPr id="37892" name="Содержимое 2"/>
          <p:cNvSpPr>
            <a:spLocks noGrp="1"/>
          </p:cNvSpPr>
          <p:nvPr>
            <p:ph idx="1"/>
          </p:nvPr>
        </p:nvSpPr>
        <p:spPr>
          <a:xfrm>
            <a:off x="179512" y="1700808"/>
            <a:ext cx="8750176" cy="5040560"/>
          </a:xfrm>
        </p:spPr>
        <p:txBody>
          <a:bodyPr/>
          <a:lstStyle/>
          <a:p>
            <a:pPr algn="r" eaLnBrk="1" hangingPunct="1">
              <a:spcBef>
                <a:spcPct val="0"/>
              </a:spcBef>
              <a:buFontTx/>
              <a:buNone/>
            </a:pPr>
            <a:r>
              <a:rPr lang="ru-RU" sz="2150" dirty="0" smtClean="0"/>
              <a:t>Одобряйте ребенка за малейшие достижения </a:t>
            </a:r>
          </a:p>
          <a:p>
            <a:pPr marL="0" indent="0" algn="just" eaLnBrk="1" hangingPunct="1">
              <a:spcBef>
                <a:spcPct val="0"/>
              </a:spcBef>
              <a:buFontTx/>
              <a:buNone/>
            </a:pPr>
            <a:r>
              <a:rPr lang="ru-RU" sz="2150" dirty="0" smtClean="0"/>
              <a:t>и успехи, не игнорируйте их, подчеркивайте словами, интонацией, выражением лица, как вы рады тому, что у него что-то хорошо получается. Спокойные, уверенные в себе родители, не ждущие от ребенка моментальных сверх достижений, с пониманием относящиеся к его успехам и неудачам, - вот залог развития у ребенка уверенности в своих силах и адекватной самооценки. </a:t>
            </a:r>
          </a:p>
          <a:p>
            <a:pPr marL="0" indent="0" algn="just" eaLnBrk="1" hangingPunct="1">
              <a:buNone/>
            </a:pPr>
            <a:r>
              <a:rPr lang="ru-RU" sz="2150" dirty="0" smtClean="0"/>
              <a:t>	В сложных ситуациях не стремитесь все сделать за ребенка, но и не бросайте его одного. Предложите справиться с проблемой вместе (не важно, что это - шнурки на ботинках или первая ссора с приятелем). Можно спросить, нуждается ли он в вашей помощи и если да, то, что именно вам надо делать. Иногда достаточно просто побыть рядом с ребенком, пока он пытается сделать что-то. </a:t>
            </a:r>
          </a:p>
          <a:p>
            <a:pPr eaLnBrk="1" hangingPunct="1"/>
            <a:endParaRPr lang="ru-RU" sz="2150" dirty="0" smtClean="0"/>
          </a:p>
          <a:p>
            <a:pPr eaLnBrk="1" hangingPunct="1"/>
            <a:endParaRPr lang="ru-RU" sz="2150" dirty="0" smtClean="0"/>
          </a:p>
        </p:txBody>
      </p:sp>
    </p:spTree>
    <p:extLst>
      <p:ext uri="{BB962C8B-B14F-4D97-AF65-F5344CB8AC3E}">
        <p14:creationId xmlns="" xmlns:p14="http://schemas.microsoft.com/office/powerpoint/2010/main" val="762301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2928938" y="274638"/>
            <a:ext cx="6215062" cy="1143000"/>
          </a:xfrm>
        </p:spPr>
        <p:txBody>
          <a:bodyPr/>
          <a:lstStyle/>
          <a:p>
            <a:pPr eaLnBrk="1" hangingPunct="1"/>
            <a:r>
              <a:rPr lang="ru-RU" b="1" u="sng" smtClean="0"/>
              <a:t>Помогите ребенку стать увереннее:</a:t>
            </a:r>
            <a:endParaRPr lang="ru-RU" smtClean="0"/>
          </a:p>
        </p:txBody>
      </p:sp>
      <p:sp>
        <p:nvSpPr>
          <p:cNvPr id="38915" name="Содержимое 2"/>
          <p:cNvSpPr>
            <a:spLocks noGrp="1"/>
          </p:cNvSpPr>
          <p:nvPr>
            <p:ph idx="1"/>
          </p:nvPr>
        </p:nvSpPr>
        <p:spPr>
          <a:xfrm>
            <a:off x="179512" y="1700808"/>
            <a:ext cx="8750176" cy="4728567"/>
          </a:xfrm>
        </p:spPr>
        <p:txBody>
          <a:bodyPr/>
          <a:lstStyle/>
          <a:p>
            <a:pPr marL="0" indent="0" algn="just" eaLnBrk="1" hangingPunct="1">
              <a:buNone/>
            </a:pPr>
            <a:r>
              <a:rPr lang="ru-RU" sz="2100" dirty="0" smtClean="0"/>
              <a:t>				</a:t>
            </a:r>
            <a:r>
              <a:rPr lang="ru-RU" sz="2200" dirty="0" smtClean="0"/>
              <a:t>Проявляйте родительскую любовь так, чтобы она была очевидна для ребенка, иначе он решит, что его не любят и это сформирует у него чувство беспомощности и незащищенности, а, следовательно, и неуверенности в себе. Используйте телесный контакт: можно погладить ребенка по голове, обнять, посадить на колени и др. Разговаривайте с ним, проявляйте интерес к его жизни, переживаниям, нуждам, спрашивайте, что у него сегодня было нового, интересного, что понравилось, что не понравилось и т.д. </a:t>
            </a:r>
          </a:p>
          <a:p>
            <a:pPr marL="0" indent="0" algn="just" eaLnBrk="1" hangingPunct="1">
              <a:buNone/>
            </a:pPr>
            <a:r>
              <a:rPr lang="ru-RU" sz="2200" dirty="0"/>
              <a:t>	</a:t>
            </a:r>
            <a:r>
              <a:rPr lang="ru-RU" sz="2200" dirty="0" smtClean="0"/>
              <a:t>Отслеживайте изменения в его настроении, интересуйтесь его делами в школе и помогайте ему справляться с ними. Занимайтесь вместе чем-нибудь, что приносит радость и удовольствие вам обоим. </a:t>
            </a:r>
          </a:p>
          <a:p>
            <a:pPr eaLnBrk="1" hangingPunct="1"/>
            <a:endParaRPr lang="ru-RU" sz="2400" dirty="0" smtClean="0"/>
          </a:p>
          <a:p>
            <a:pPr eaLnBrk="1" hangingPunct="1"/>
            <a:endParaRPr lang="ru-RU" sz="2400" dirty="0" smtClean="0"/>
          </a:p>
        </p:txBody>
      </p:sp>
      <p:pic>
        <p:nvPicPr>
          <p:cNvPr id="9218" name="Picture 2" descr="C:\Users\Наталья\Desktop\Моя работа\для презентации\Новая папка (2)\1Воспитание-подростка8.jpg"/>
          <p:cNvPicPr>
            <a:picLocks noChangeAspect="1" noChangeArrowheads="1"/>
          </p:cNvPicPr>
          <p:nvPr/>
        </p:nvPicPr>
        <p:blipFill>
          <a:blip r:embed="rId2"/>
          <a:srcRect/>
          <a:stretch>
            <a:fillRect/>
          </a:stretch>
        </p:blipFill>
        <p:spPr bwMode="auto">
          <a:xfrm>
            <a:off x="0" y="214290"/>
            <a:ext cx="3276184" cy="1857364"/>
          </a:xfrm>
          <a:prstGeom prst="rect">
            <a:avLst/>
          </a:prstGeom>
          <a:ln>
            <a:noFill/>
          </a:ln>
          <a:effectLst>
            <a:softEdge rad="112500"/>
          </a:effectLst>
        </p:spPr>
      </p:pic>
    </p:spTree>
    <p:extLst>
      <p:ext uri="{BB962C8B-B14F-4D97-AF65-F5344CB8AC3E}">
        <p14:creationId xmlns="" xmlns:p14="http://schemas.microsoft.com/office/powerpoint/2010/main" val="22660624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Наталья\Desktop\Моя работа\для презентации\Новая папка (2)\podrostok_u_vracha_2-500x333.jpg"/>
          <p:cNvPicPr>
            <a:picLocks noChangeAspect="1" noChangeArrowheads="1"/>
          </p:cNvPicPr>
          <p:nvPr/>
        </p:nvPicPr>
        <p:blipFill>
          <a:blip r:embed="rId2"/>
          <a:srcRect/>
          <a:stretch>
            <a:fillRect/>
          </a:stretch>
        </p:blipFill>
        <p:spPr bwMode="auto">
          <a:xfrm>
            <a:off x="0" y="-1"/>
            <a:ext cx="3000364" cy="1998243"/>
          </a:xfrm>
          <a:prstGeom prst="rect">
            <a:avLst/>
          </a:prstGeom>
          <a:ln>
            <a:noFill/>
          </a:ln>
          <a:effectLst>
            <a:softEdge rad="112500"/>
          </a:effectLst>
        </p:spPr>
      </p:pic>
      <p:sp>
        <p:nvSpPr>
          <p:cNvPr id="39939" name="Заголовок 1"/>
          <p:cNvSpPr>
            <a:spLocks noGrp="1"/>
          </p:cNvSpPr>
          <p:nvPr>
            <p:ph type="title"/>
          </p:nvPr>
        </p:nvSpPr>
        <p:spPr>
          <a:xfrm>
            <a:off x="2928938" y="274638"/>
            <a:ext cx="6215062" cy="1143000"/>
          </a:xfrm>
        </p:spPr>
        <p:txBody>
          <a:bodyPr/>
          <a:lstStyle/>
          <a:p>
            <a:pPr eaLnBrk="1" hangingPunct="1"/>
            <a:r>
              <a:rPr lang="ru-RU" b="1" u="sng" smtClean="0"/>
              <a:t>Помогите ребенку стать увереннее:</a:t>
            </a:r>
            <a:endParaRPr lang="ru-RU" smtClean="0"/>
          </a:p>
        </p:txBody>
      </p:sp>
      <p:sp>
        <p:nvSpPr>
          <p:cNvPr id="39940" name="Содержимое 2"/>
          <p:cNvSpPr>
            <a:spLocks noGrp="1"/>
          </p:cNvSpPr>
          <p:nvPr>
            <p:ph idx="1"/>
          </p:nvPr>
        </p:nvSpPr>
        <p:spPr>
          <a:xfrm>
            <a:off x="251520" y="1772816"/>
            <a:ext cx="8678168" cy="4824536"/>
          </a:xfrm>
        </p:spPr>
        <p:txBody>
          <a:bodyPr/>
          <a:lstStyle/>
          <a:p>
            <a:pPr marL="0" indent="0" algn="just" eaLnBrk="1" hangingPunct="1">
              <a:buFontTx/>
              <a:buNone/>
            </a:pPr>
            <a:r>
              <a:rPr lang="ru-RU" sz="2100" dirty="0" smtClean="0"/>
              <a:t>	</a:t>
            </a:r>
            <a:r>
              <a:rPr lang="ru-RU" sz="2200" dirty="0" smtClean="0"/>
              <a:t>Делая ребенку замечания, критикуйте его конкретный поступок, а не личность в целом, например: «Я сержусь, когда дети забывают записывать домашние задания и не выполняют их. Я хочу, чтобы свою работу ты выполнял вовремя».</a:t>
            </a:r>
          </a:p>
          <a:p>
            <a:pPr marL="0" indent="0" algn="just" eaLnBrk="1" hangingPunct="1">
              <a:buNone/>
            </a:pPr>
            <a:r>
              <a:rPr lang="ru-RU" sz="2200" dirty="0" smtClean="0"/>
              <a:t>	Ребенку в возрасте 10 и более лет предложите написать: «Я люблю себя за ... » - и перечислить, за что он себя любит. Если в списке будет менее 5 пунктов, то это повод помочь ребенку найти в себе достоинства. Пусть продолжит в различных вариантах предложения: «Я хороший, потому что ... », «Я горжусь собой, потому что ... » и перечислит то, что он умеет делать хорошо, лучше других. Пусть эти записи будут перед глазами ребенка, и он сам все время держит их в памяти. </a:t>
            </a:r>
          </a:p>
          <a:p>
            <a:pPr eaLnBrk="1" hangingPunct="1"/>
            <a:endParaRPr lang="ru-RU" sz="2100" dirty="0" smtClean="0"/>
          </a:p>
          <a:p>
            <a:pPr eaLnBrk="1" hangingPunct="1"/>
            <a:endParaRPr lang="ru-RU" sz="2100" dirty="0" smtClean="0"/>
          </a:p>
          <a:p>
            <a:pPr eaLnBrk="1" hangingPunct="1"/>
            <a:endParaRPr lang="ru-RU" sz="2100" dirty="0" smtClean="0"/>
          </a:p>
          <a:p>
            <a:pPr eaLnBrk="1" hangingPunct="1"/>
            <a:endParaRPr lang="ru-RU" sz="2100" dirty="0" smtClean="0"/>
          </a:p>
          <a:p>
            <a:pPr eaLnBrk="1" hangingPunct="1"/>
            <a:endParaRPr lang="ru-RU" sz="2100" dirty="0" smtClean="0"/>
          </a:p>
          <a:p>
            <a:pPr eaLnBrk="1" hangingPunct="1"/>
            <a:r>
              <a:rPr lang="ru-RU" sz="2400" dirty="0" smtClean="0"/>
              <a:t>Учите ребенка не позволять унижать себя и достойно реагировать на оскорбления. Для начала учите ребенка договариваться с другими детьми так, чтобы были соблюдены интересы и вашего ребенка и его партнеров по общению, чтобы обмен игрушками, предметами, действиями был взаимовыгодным. Если сверстники не хотят устанавливать и соблюдать в общении с вашим ребенком договоренности, учите его умению постоять за себя. При этом помогите ему всегда видеть разницу между защитой и нападением. Учите ребенка достигать своих целей, не оскорбляя, не унижая других людей, то есть, сохраняя свое и их достоинство. Учите ребенка четко понимать свои ценности и свою позицию, отстаивать ее, уметь прогнозировать поступки других людей, не поддаваться на провокации, распознавать ложь в общении. Пользуйтесь для этого сказками, книгами, фильмами, наблюдениями за людьми во время прогулки. Объясняйте ребенку скрытый смысл их действий. </a:t>
            </a:r>
          </a:p>
          <a:p>
            <a:pPr eaLnBrk="1" hangingPunct="1"/>
            <a:r>
              <a:rPr lang="ru-RU" sz="2400" dirty="0" smtClean="0"/>
              <a:t>Поощряйте ребенка вести дневник и записывать в него события своей жизни - как он поступил, как поступили с ним, что случилось в его отношениях с друзьями.</a:t>
            </a:r>
          </a:p>
          <a:p>
            <a:pPr eaLnBrk="1" hangingPunct="1"/>
            <a:endParaRPr lang="ru-RU" sz="2400" dirty="0" smtClean="0"/>
          </a:p>
        </p:txBody>
      </p:sp>
    </p:spTree>
    <p:extLst>
      <p:ext uri="{BB962C8B-B14F-4D97-AF65-F5344CB8AC3E}">
        <p14:creationId xmlns="" xmlns:p14="http://schemas.microsoft.com/office/powerpoint/2010/main" val="3188685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Наталья\Desktop\Моя работа\для презентации\Новая папка (2)\sovremennyiy-molodezhnyiy-sleng.jpg"/>
          <p:cNvPicPr>
            <a:picLocks noChangeAspect="1" noChangeArrowheads="1"/>
          </p:cNvPicPr>
          <p:nvPr/>
        </p:nvPicPr>
        <p:blipFill>
          <a:blip r:embed="rId2"/>
          <a:srcRect/>
          <a:stretch>
            <a:fillRect/>
          </a:stretch>
        </p:blipFill>
        <p:spPr bwMode="auto">
          <a:xfrm>
            <a:off x="433936" y="1"/>
            <a:ext cx="2857489" cy="2143116"/>
          </a:xfrm>
          <a:prstGeom prst="rect">
            <a:avLst/>
          </a:prstGeom>
          <a:ln>
            <a:noFill/>
          </a:ln>
          <a:effectLst>
            <a:softEdge rad="112500"/>
          </a:effectLst>
        </p:spPr>
      </p:pic>
      <p:sp>
        <p:nvSpPr>
          <p:cNvPr id="41987" name="Заголовок 1"/>
          <p:cNvSpPr>
            <a:spLocks noGrp="1"/>
          </p:cNvSpPr>
          <p:nvPr>
            <p:ph type="title"/>
          </p:nvPr>
        </p:nvSpPr>
        <p:spPr>
          <a:xfrm>
            <a:off x="2928938" y="274638"/>
            <a:ext cx="6215062" cy="1143000"/>
          </a:xfrm>
        </p:spPr>
        <p:txBody>
          <a:bodyPr/>
          <a:lstStyle/>
          <a:p>
            <a:pPr eaLnBrk="1" hangingPunct="1"/>
            <a:r>
              <a:rPr lang="ru-RU" b="1" u="sng" smtClean="0"/>
              <a:t>Помогите ребенку стать увереннее:</a:t>
            </a:r>
            <a:endParaRPr lang="ru-RU" smtClean="0"/>
          </a:p>
        </p:txBody>
      </p:sp>
      <p:sp>
        <p:nvSpPr>
          <p:cNvPr id="41988" name="Содержимое 2"/>
          <p:cNvSpPr>
            <a:spLocks noGrp="1"/>
          </p:cNvSpPr>
          <p:nvPr>
            <p:ph idx="1"/>
          </p:nvPr>
        </p:nvSpPr>
        <p:spPr>
          <a:xfrm>
            <a:off x="251520" y="1628800"/>
            <a:ext cx="8678168" cy="4896544"/>
          </a:xfrm>
        </p:spPr>
        <p:txBody>
          <a:bodyPr/>
          <a:lstStyle/>
          <a:p>
            <a:pPr marL="0" indent="0" algn="just" eaLnBrk="1" hangingPunct="1">
              <a:lnSpc>
                <a:spcPts val="3200"/>
              </a:lnSpc>
              <a:buNone/>
            </a:pPr>
            <a:r>
              <a:rPr lang="ru-RU" sz="2400" dirty="0"/>
              <a:t>	</a:t>
            </a:r>
            <a:r>
              <a:rPr lang="ru-RU" sz="2400" dirty="0" smtClean="0"/>
              <a:t>			</a:t>
            </a:r>
            <a:r>
              <a:rPr lang="ru-RU" sz="2200" dirty="0" smtClean="0"/>
              <a:t>Учите ребенка достигать своих целей, не оскорбляя, не унижая других людей, то есть, сохраняя свое и их достоинство. Учите ребенка четко понимать свои ценности и свою позицию, отстаивать ее, уметь прогнозировать поступки других людей, не поддаваться на провокации, распознавать ложь в общении. Пользуйтесь для этого сказками, книгами, фильмами, наблюдениями за людьми во время прогулки. Объясняйте ребенку скрытый смысл их действий. </a:t>
            </a:r>
            <a:r>
              <a:rPr lang="ru-RU" sz="2200" dirty="0"/>
              <a:t>	</a:t>
            </a:r>
            <a:r>
              <a:rPr lang="ru-RU" sz="2200" dirty="0" smtClean="0"/>
              <a:t>Если </a:t>
            </a:r>
            <a:r>
              <a:rPr lang="ru-RU" sz="2200" dirty="0"/>
              <a:t>сверстники не хотят устанавливать и соблюдать в общении с вашим ребенком договоренности, учите его умению постоять за себя. При этом </a:t>
            </a:r>
            <a:r>
              <a:rPr lang="ru-RU" sz="2200" b="1" i="1" dirty="0"/>
              <a:t>помогите ему всегда видеть разницу между защитой и нападением.</a:t>
            </a:r>
          </a:p>
          <a:p>
            <a:pPr algn="just" eaLnBrk="1" hangingPunct="1"/>
            <a:endParaRPr lang="ru-RU" sz="2400" dirty="0" smtClean="0"/>
          </a:p>
        </p:txBody>
      </p:sp>
    </p:spTree>
    <p:extLst>
      <p:ext uri="{BB962C8B-B14F-4D97-AF65-F5344CB8AC3E}">
        <p14:creationId xmlns="" xmlns:p14="http://schemas.microsoft.com/office/powerpoint/2010/main" val="1203127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lstStyle/>
          <a:p>
            <a:pPr eaLnBrk="1" hangingPunct="1"/>
            <a:endParaRPr lang="ru-RU" dirty="0" smtClean="0"/>
          </a:p>
        </p:txBody>
      </p:sp>
      <p:sp>
        <p:nvSpPr>
          <p:cNvPr id="4100" name="Прямоугольник 3"/>
          <p:cNvSpPr>
            <a:spLocks noChangeArrowheads="1"/>
          </p:cNvSpPr>
          <p:nvPr/>
        </p:nvSpPr>
        <p:spPr bwMode="auto">
          <a:xfrm>
            <a:off x="107504" y="1714500"/>
            <a:ext cx="8856984"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r>
              <a:rPr lang="ru-RU" sz="2400" dirty="0" smtClean="0"/>
              <a:t>	Буллинг  </a:t>
            </a:r>
            <a:r>
              <a:rPr lang="ru-RU" sz="2400" dirty="0"/>
              <a:t>включает эмоциональное (насмешки, присвоение кличек, бесконечные замечания, необъективные оценки, публичное унижение, отторжение, изоляция, отказ от общения с жертвой) и физическое насилие (избиение, нанесение ударов, шлепки, подзатыльники, порча и отнятие вещей), которые вызывают травматические переживания у жертвы. Жертвой обычно становится тот, кто чем-то отличается от других. </a:t>
            </a:r>
          </a:p>
        </p:txBody>
      </p:sp>
      <p:pic>
        <p:nvPicPr>
          <p:cNvPr id="7"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5148064" y="4365104"/>
            <a:ext cx="3702717" cy="22768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p:txBody>
          <a:bodyPr anchor="t"/>
          <a:lstStyle/>
          <a:p>
            <a:pPr eaLnBrk="1" hangingPunct="1"/>
            <a:r>
              <a:rPr lang="ru-RU" sz="3200" b="1" u="sng" dirty="0" smtClean="0"/>
              <a:t>Помогите ребенку наладить взаимоотношения в классе:</a:t>
            </a:r>
            <a:r>
              <a:rPr lang="ru-RU" sz="3200" dirty="0" smtClean="0"/>
              <a:t/>
            </a:r>
            <a:br>
              <a:rPr lang="ru-RU" sz="3200" dirty="0" smtClean="0"/>
            </a:br>
            <a:endParaRPr lang="ru-RU" sz="3200" dirty="0" smtClean="0"/>
          </a:p>
        </p:txBody>
      </p:sp>
      <p:sp>
        <p:nvSpPr>
          <p:cNvPr id="28675" name="Содержимое 2"/>
          <p:cNvSpPr>
            <a:spLocks noGrp="1"/>
          </p:cNvSpPr>
          <p:nvPr>
            <p:ph idx="1"/>
          </p:nvPr>
        </p:nvSpPr>
        <p:spPr>
          <a:xfrm>
            <a:off x="251520" y="1700808"/>
            <a:ext cx="8712967" cy="4752528"/>
          </a:xfrm>
        </p:spPr>
        <p:txBody>
          <a:bodyPr/>
          <a:lstStyle/>
          <a:p>
            <a:pPr marL="0" indent="0" algn="just" eaLnBrk="1" hangingPunct="1">
              <a:buNone/>
            </a:pPr>
            <a:r>
              <a:rPr lang="ru-RU" sz="2400" dirty="0" smtClean="0"/>
              <a:t>	</a:t>
            </a:r>
            <a:r>
              <a:rPr lang="ru-RU" sz="2800" dirty="0" smtClean="0"/>
              <a:t>Обязательно предупредите учителя о проблемах и особенностях своего ребенка. Заикания, тики, энурез, энкопорез, кожные заболевания необходимо отслеживать и по возможности лечить. Все это может стать причиной насмешек со стороны сверстников.</a:t>
            </a:r>
          </a:p>
          <a:p>
            <a:pPr marL="0" indent="0" algn="just" eaLnBrk="1" hangingPunct="1">
              <a:buNone/>
            </a:pPr>
            <a:r>
              <a:rPr lang="ru-RU" sz="2800" dirty="0"/>
              <a:t>	</a:t>
            </a:r>
            <a:r>
              <a:rPr lang="ru-RU" sz="2800" dirty="0" smtClean="0"/>
              <a:t>Обеспечьте ребенку все, что позволит ему соответствовать общим школьным требованиям: форму, письменные принадлежности, учебники и пр.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p:txBody>
          <a:bodyPr anchor="t"/>
          <a:lstStyle/>
          <a:p>
            <a:pPr eaLnBrk="1" hangingPunct="1"/>
            <a:r>
              <a:rPr lang="ru-RU" sz="3200" b="1" u="sng" dirty="0" smtClean="0"/>
              <a:t>Помогите ребенку наладить взаимоотношения в классе:</a:t>
            </a:r>
            <a:r>
              <a:rPr lang="ru-RU" sz="3200" dirty="0" smtClean="0"/>
              <a:t/>
            </a:r>
            <a:br>
              <a:rPr lang="ru-RU" sz="3200" dirty="0" smtClean="0"/>
            </a:br>
            <a:endParaRPr lang="ru-RU" sz="3200" dirty="0" smtClean="0"/>
          </a:p>
        </p:txBody>
      </p:sp>
      <p:sp>
        <p:nvSpPr>
          <p:cNvPr id="29699" name="Содержимое 2"/>
          <p:cNvSpPr>
            <a:spLocks noGrp="1"/>
          </p:cNvSpPr>
          <p:nvPr>
            <p:ph idx="1"/>
          </p:nvPr>
        </p:nvSpPr>
        <p:spPr>
          <a:xfrm>
            <a:off x="285750" y="1772816"/>
            <a:ext cx="8572500" cy="4680520"/>
          </a:xfrm>
        </p:spPr>
        <p:txBody>
          <a:bodyPr/>
          <a:lstStyle/>
          <a:p>
            <a:pPr marL="0" indent="0" algn="just" eaLnBrk="1" hangingPunct="1">
              <a:buNone/>
            </a:pPr>
            <a:r>
              <a:rPr lang="ru-RU" sz="2800" dirty="0" smtClean="0"/>
              <a:t>	</a:t>
            </a:r>
            <a:r>
              <a:rPr lang="ru-RU" sz="2600" dirty="0" smtClean="0"/>
              <a:t>Не спешите приходить в школу лично разбираться с обидчиками своего ребенка, лучше поставьте в известность классного руководителя и школьного психолога. Не спешите бросаться защищать ребенка в любой конфликтной ситуации с одноклассниками, это поможет ему научиться самостоятельно решать многие проблемы. Важно научить детей противостоять </a:t>
            </a:r>
          </a:p>
          <a:p>
            <a:pPr marL="0" indent="0" algn="just" eaLnBrk="1" hangingPunct="1">
              <a:buNone/>
            </a:pPr>
            <a:r>
              <a:rPr lang="ru-RU" sz="2600" dirty="0" smtClean="0"/>
              <a:t>агрессорам, не уподобляясь им. </a:t>
            </a:r>
          </a:p>
        </p:txBody>
      </p:sp>
      <p:pic>
        <p:nvPicPr>
          <p:cNvPr id="4" name="Picture 2" descr="C:\Users\Наталья\Desktop\Моя работа\для презентации\Новая папка (2)\495768_20120131140511.jpg"/>
          <p:cNvPicPr>
            <a:picLocks noChangeAspect="1" noChangeArrowheads="1"/>
          </p:cNvPicPr>
          <p:nvPr/>
        </p:nvPicPr>
        <p:blipFill>
          <a:blip r:embed="rId2"/>
          <a:srcRect/>
          <a:stretch>
            <a:fillRect/>
          </a:stretch>
        </p:blipFill>
        <p:spPr bwMode="auto">
          <a:xfrm>
            <a:off x="5364088" y="4453385"/>
            <a:ext cx="3240360" cy="2160241"/>
          </a:xfrm>
          <a:prstGeom prst="rect">
            <a:avLst/>
          </a:prstGeom>
          <a:noFill/>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3000364" y="188640"/>
            <a:ext cx="5964124" cy="1080120"/>
          </a:xfrm>
        </p:spPr>
        <p:txBody>
          <a:bodyPr anchor="t"/>
          <a:lstStyle/>
          <a:p>
            <a:pPr eaLnBrk="1" hangingPunct="1"/>
            <a:r>
              <a:rPr lang="ru-RU" sz="3200" b="1" u="sng" dirty="0" smtClean="0"/>
              <a:t>Помогите ребенку наладить взаимоотношения в классе:</a:t>
            </a:r>
            <a:r>
              <a:rPr lang="ru-RU" sz="3200" dirty="0" smtClean="0"/>
              <a:t/>
            </a:r>
            <a:br>
              <a:rPr lang="ru-RU" sz="3200" dirty="0" smtClean="0"/>
            </a:br>
            <a:endParaRPr lang="ru-RU" sz="3200" dirty="0" smtClean="0"/>
          </a:p>
        </p:txBody>
      </p:sp>
      <p:sp>
        <p:nvSpPr>
          <p:cNvPr id="30723" name="Содержимое 2"/>
          <p:cNvSpPr>
            <a:spLocks noGrp="1"/>
          </p:cNvSpPr>
          <p:nvPr>
            <p:ph idx="1"/>
          </p:nvPr>
        </p:nvSpPr>
        <p:spPr>
          <a:xfrm>
            <a:off x="251520" y="1772817"/>
            <a:ext cx="8712968" cy="5085184"/>
          </a:xfrm>
        </p:spPr>
        <p:txBody>
          <a:bodyPr/>
          <a:lstStyle/>
          <a:p>
            <a:pPr marL="0" indent="0" algn="just" eaLnBrk="1" hangingPunct="1">
              <a:buNone/>
            </a:pPr>
            <a:r>
              <a:rPr lang="ru-RU" sz="2000" dirty="0" smtClean="0"/>
              <a:t>	</a:t>
            </a:r>
            <a:r>
              <a:rPr lang="ru-RU" sz="1800" dirty="0" smtClean="0"/>
              <a:t>Но тут важно не переусердствовать и не пропустить ситуацию, с которой ребенок не в состоянии справиться без вмешательства взрослых, - систематические издевательства и травлю ребенка со стороны сверстников. </a:t>
            </a:r>
            <a:r>
              <a:rPr lang="ru-RU" sz="1800" dirty="0"/>
              <a:t>Если сверстники наказывают </a:t>
            </a:r>
            <a:r>
              <a:rPr lang="ru-RU" sz="1800" dirty="0" smtClean="0"/>
              <a:t>ребенка </a:t>
            </a:r>
            <a:r>
              <a:rPr lang="ru-RU" sz="1800" dirty="0"/>
              <a:t>за что-то, нужно определить, за какой именно поступок. </a:t>
            </a:r>
            <a:r>
              <a:rPr lang="ru-RU" sz="1800" dirty="0" smtClean="0"/>
              <a:t> </a:t>
            </a:r>
            <a:r>
              <a:rPr lang="ru-RU" sz="1800" dirty="0"/>
              <a:t>П</a:t>
            </a:r>
            <a:r>
              <a:rPr lang="ru-RU" sz="1800" dirty="0" smtClean="0"/>
              <a:t>омогите </a:t>
            </a:r>
            <a:r>
              <a:rPr lang="ru-RU" sz="1800" dirty="0"/>
              <a:t>ребенку разрешить конфликт, т.к. нерешенный конфликт будет способствовать ситуации отвержения вашего ребенка. </a:t>
            </a:r>
            <a:endParaRPr lang="ru-RU" sz="1800" dirty="0" smtClean="0"/>
          </a:p>
          <a:p>
            <a:pPr marL="0" indent="0" algn="just" eaLnBrk="1" hangingPunct="1">
              <a:buNone/>
            </a:pPr>
            <a:r>
              <a:rPr lang="ru-RU" sz="1800" dirty="0" smtClean="0"/>
              <a:t>	Обратитесь </a:t>
            </a:r>
            <a:r>
              <a:rPr lang="ru-RU" sz="1800" dirty="0"/>
              <a:t>за </a:t>
            </a:r>
            <a:r>
              <a:rPr lang="ru-RU" sz="1800" dirty="0" smtClean="0"/>
              <a:t>помощью к школьному </a:t>
            </a:r>
            <a:r>
              <a:rPr lang="ru-RU" sz="1800" dirty="0"/>
              <a:t>психологу </a:t>
            </a:r>
            <a:r>
              <a:rPr lang="ru-RU" sz="1800" dirty="0" smtClean="0"/>
              <a:t>и к </a:t>
            </a:r>
            <a:r>
              <a:rPr lang="ru-RU" sz="1800" dirty="0"/>
              <a:t>классному </a:t>
            </a:r>
            <a:r>
              <a:rPr lang="ru-RU" sz="1800" dirty="0" smtClean="0"/>
              <a:t>руководителю, им легче осуществлять наблюдение за детьми. Они знают вашего ребенка и его одноклассников, настроены на поддержание порядка и дисциплины среди учеников - они могут попытаться помочь ему: поговорить с его обидчиками, вызвать в школу их родителей и призвать их провести воспитательную работу со своими детьми, или собрать вместе ребенка, подвергаемого насилию, и его обидчиков и постараться разобраться в их взаимоотношениях, организовать групповые </a:t>
            </a:r>
            <a:r>
              <a:rPr lang="ru-RU" sz="1800" dirty="0" err="1" smtClean="0"/>
              <a:t>тренинговые</a:t>
            </a:r>
            <a:r>
              <a:rPr lang="ru-RU" sz="1800" dirty="0" smtClean="0"/>
              <a:t> занятия для развития конструктивных способов общения и взаимодействия, формирования взаимопонимания, </a:t>
            </a:r>
            <a:r>
              <a:rPr lang="ru-RU" sz="1800" dirty="0" err="1" smtClean="0"/>
              <a:t>взаимоподдержки</a:t>
            </a:r>
            <a:r>
              <a:rPr lang="ru-RU" sz="1800" dirty="0" smtClean="0"/>
              <a:t> и  сплоченности детей.</a:t>
            </a:r>
          </a:p>
          <a:p>
            <a:pPr eaLnBrk="1" hangingPunct="1"/>
            <a:endParaRPr lang="ru-RU" sz="2800" dirty="0" smtClean="0"/>
          </a:p>
        </p:txBody>
      </p:sp>
      <p:pic>
        <p:nvPicPr>
          <p:cNvPr id="5" name="Picture 2" descr="C:\Users\Наталья\Desktop\Моя работа\для презентации\Новая папка (2)\podrostok_u_vracha_2-500x333.jpg"/>
          <p:cNvPicPr>
            <a:picLocks noChangeAspect="1" noChangeArrowheads="1"/>
          </p:cNvPicPr>
          <p:nvPr/>
        </p:nvPicPr>
        <p:blipFill>
          <a:blip r:embed="rId2"/>
          <a:srcRect/>
          <a:stretch>
            <a:fillRect/>
          </a:stretch>
        </p:blipFill>
        <p:spPr bwMode="auto">
          <a:xfrm>
            <a:off x="0" y="26813"/>
            <a:ext cx="2729745" cy="181801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Заголовок 1"/>
          <p:cNvSpPr>
            <a:spLocks noGrp="1"/>
          </p:cNvSpPr>
          <p:nvPr>
            <p:ph type="title"/>
          </p:nvPr>
        </p:nvSpPr>
        <p:spPr>
          <a:xfrm>
            <a:off x="2915816" y="19275"/>
            <a:ext cx="5832648" cy="1456381"/>
          </a:xfrm>
        </p:spPr>
        <p:txBody>
          <a:bodyPr anchor="t"/>
          <a:lstStyle/>
          <a:p>
            <a:pPr eaLnBrk="1" hangingPunct="1"/>
            <a:r>
              <a:rPr lang="ru-RU" sz="3200" b="1" u="sng" dirty="0"/>
              <a:t>Помогите ребенку создать дружеские отношения со сверстниками:</a:t>
            </a:r>
            <a:endParaRPr lang="ru-RU" sz="3200" dirty="0" smtClean="0"/>
          </a:p>
        </p:txBody>
      </p:sp>
      <p:sp>
        <p:nvSpPr>
          <p:cNvPr id="31748" name="Содержимое 2"/>
          <p:cNvSpPr>
            <a:spLocks noGrp="1"/>
          </p:cNvSpPr>
          <p:nvPr>
            <p:ph idx="1"/>
          </p:nvPr>
        </p:nvSpPr>
        <p:spPr>
          <a:xfrm>
            <a:off x="323528" y="1772816"/>
            <a:ext cx="8568952" cy="4608512"/>
          </a:xfrm>
        </p:spPr>
        <p:txBody>
          <a:bodyPr/>
          <a:lstStyle/>
          <a:p>
            <a:pPr marL="0" indent="0" algn="just" eaLnBrk="1" hangingPunct="1">
              <a:buNone/>
            </a:pPr>
            <a:r>
              <a:rPr lang="ru-RU" sz="2400" dirty="0" smtClean="0"/>
              <a:t>	Постарайтесь </a:t>
            </a:r>
            <a:r>
              <a:rPr lang="ru-RU" sz="2400" dirty="0"/>
              <a:t>обеспечить ребенку общение с одноклассниками вне школы. Приглашайте их в гости, устраивайте праздники, поощряйте общение ребенка с ними. Всячески способствуйте участию ребенка в классных мероприятиях, поездках. Не стоит сразу после уроков забирать ребенка из школы даже ради занятий английским или музыкой. Иначе все ребята сдружатся между собой, а ваш ребенок так и будет чужим в классе.</a:t>
            </a: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6689" y="19275"/>
            <a:ext cx="2828925" cy="1785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descr="C:\Users\Наталья\Desktop\Моя работа\для презентации\Новая папка (2)\274517_смеясь-детей-молодые-мальчики-девочек-улыбаясь.jpg"/>
          <p:cNvPicPr>
            <a:picLocks noChangeAspect="1" noChangeArrowheads="1"/>
          </p:cNvPicPr>
          <p:nvPr/>
        </p:nvPicPr>
        <p:blipFill>
          <a:blip r:embed="rId3"/>
          <a:srcRect/>
          <a:stretch>
            <a:fillRect/>
          </a:stretch>
        </p:blipFill>
        <p:spPr bwMode="auto">
          <a:xfrm>
            <a:off x="3013297" y="4705854"/>
            <a:ext cx="3024336" cy="213215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C:\Users\Наталья\Desktop\Моя работа\для презентации\Новая папка (2)\igry-pravila-dorozhnogo-dvizheniya-02.jpg"/>
          <p:cNvPicPr>
            <a:picLocks noChangeAspect="1" noChangeArrowheads="1"/>
          </p:cNvPicPr>
          <p:nvPr/>
        </p:nvPicPr>
        <p:blipFill>
          <a:blip r:embed="rId2"/>
          <a:srcRect/>
          <a:stretch>
            <a:fillRect/>
          </a:stretch>
        </p:blipFill>
        <p:spPr bwMode="auto">
          <a:xfrm rot="20351673">
            <a:off x="73309" y="3371534"/>
            <a:ext cx="4544210" cy="3144146"/>
          </a:xfrm>
          <a:prstGeom prst="rect">
            <a:avLst/>
          </a:prstGeom>
          <a:ln>
            <a:noFill/>
          </a:ln>
          <a:effectLst>
            <a:softEdge rad="112500"/>
          </a:effectLst>
        </p:spPr>
      </p:pic>
      <p:pic>
        <p:nvPicPr>
          <p:cNvPr id="12293" name="Picture 5" descr="C:\Users\Наталья\Desktop\Моя работа\для презентации\Новая папка (2)\children.jpg"/>
          <p:cNvPicPr>
            <a:picLocks noChangeAspect="1" noChangeArrowheads="1"/>
          </p:cNvPicPr>
          <p:nvPr/>
        </p:nvPicPr>
        <p:blipFill>
          <a:blip r:embed="rId3" cstate="print"/>
          <a:srcRect/>
          <a:stretch>
            <a:fillRect/>
          </a:stretch>
        </p:blipFill>
        <p:spPr bwMode="auto">
          <a:xfrm rot="924741">
            <a:off x="4386529" y="3661770"/>
            <a:ext cx="4085282" cy="2895443"/>
          </a:xfrm>
          <a:prstGeom prst="rect">
            <a:avLst/>
          </a:prstGeom>
          <a:ln>
            <a:noFill/>
          </a:ln>
          <a:effectLst>
            <a:softEdge rad="112500"/>
          </a:effectLst>
        </p:spPr>
      </p:pic>
      <p:pic>
        <p:nvPicPr>
          <p:cNvPr id="12291" name="Picture 3" descr="C:\Users\Наталья\Desktop\Моя работа\для презентации\Новая папка (2)\1369823434general_pages_i22882_v_den_zashchity_detei_sostoitsya_literaturnyx_geroev.jpg"/>
          <p:cNvPicPr>
            <a:picLocks noChangeAspect="1" noChangeArrowheads="1"/>
          </p:cNvPicPr>
          <p:nvPr/>
        </p:nvPicPr>
        <p:blipFill>
          <a:blip r:embed="rId4"/>
          <a:srcRect/>
          <a:stretch>
            <a:fillRect/>
          </a:stretch>
        </p:blipFill>
        <p:spPr bwMode="auto">
          <a:xfrm>
            <a:off x="2211478" y="329948"/>
            <a:ext cx="4270997" cy="3429000"/>
          </a:xfrm>
          <a:prstGeom prst="rect">
            <a:avLst/>
          </a:prstGeom>
          <a:ln>
            <a:noFill/>
          </a:ln>
          <a:effectLst>
            <a:softEdge rad="112500"/>
          </a:effectLst>
        </p:spPr>
      </p:pic>
      <p:sp>
        <p:nvSpPr>
          <p:cNvPr id="43014" name="Заголовок 1"/>
          <p:cNvSpPr>
            <a:spLocks noGrp="1"/>
          </p:cNvSpPr>
          <p:nvPr>
            <p:ph type="ctrTitle"/>
          </p:nvPr>
        </p:nvSpPr>
        <p:spPr/>
        <p:txBody>
          <a:bodyPr/>
          <a:lstStyle/>
          <a:p>
            <a:pPr eaLnBrk="1" hangingPunct="1"/>
            <a:r>
              <a:rPr lang="ru-RU" b="1" smtClean="0">
                <a:solidFill>
                  <a:srgbClr val="C00000"/>
                </a:solidFill>
              </a:rPr>
              <a:t>Спасибо за внимание</a:t>
            </a:r>
          </a:p>
        </p:txBody>
      </p:sp>
      <p:sp>
        <p:nvSpPr>
          <p:cNvPr id="43015" name="Подзаголовок 2"/>
          <p:cNvSpPr>
            <a:spLocks noGrp="1"/>
          </p:cNvSpPr>
          <p:nvPr>
            <p:ph type="subTitle" idx="1"/>
          </p:nvPr>
        </p:nvSpPr>
        <p:spPr>
          <a:xfrm>
            <a:off x="1428750" y="3286125"/>
            <a:ext cx="6400800" cy="1752600"/>
          </a:xfrm>
        </p:spPr>
        <p:txBody>
          <a:bodyPr/>
          <a:lstStyle/>
          <a:p>
            <a:pPr eaLnBrk="1" hangingPunct="1"/>
            <a:r>
              <a:rPr lang="ru-RU" b="1" smtClean="0">
                <a:solidFill>
                  <a:srgbClr val="C00000"/>
                </a:solidFill>
              </a:rPr>
              <a:t>БЕРЕГИТЕ ВАШИХ ДЕТЕЙ!</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67544" y="404664"/>
            <a:ext cx="8229600" cy="778098"/>
          </a:xfrm>
        </p:spPr>
        <p:txBody>
          <a:bodyPr anchor="t"/>
          <a:lstStyle/>
          <a:p>
            <a:pPr eaLnBrk="1" hangingPunct="1"/>
            <a:r>
              <a:rPr lang="ru-RU" sz="4000" b="1" dirty="0" smtClean="0">
                <a:solidFill>
                  <a:schemeClr val="tx1"/>
                </a:solidFill>
              </a:rPr>
              <a:t>АГРЕССИВНОСТЬ У ДЕТЕЙ</a:t>
            </a:r>
            <a:r>
              <a:rPr lang="ru-RU" sz="6000" dirty="0" smtClean="0">
                <a:solidFill>
                  <a:schemeClr val="tx1"/>
                </a:solidFill>
              </a:rPr>
              <a:t/>
            </a:r>
            <a:br>
              <a:rPr lang="ru-RU" sz="6000" dirty="0" smtClean="0">
                <a:solidFill>
                  <a:schemeClr val="tx1"/>
                </a:solidFill>
              </a:rPr>
            </a:br>
            <a:endParaRPr lang="ru-RU" dirty="0" smtClean="0"/>
          </a:p>
        </p:txBody>
      </p:sp>
      <p:sp>
        <p:nvSpPr>
          <p:cNvPr id="5123" name="Содержимое 2"/>
          <p:cNvSpPr>
            <a:spLocks noGrp="1"/>
          </p:cNvSpPr>
          <p:nvPr>
            <p:ph idx="1"/>
          </p:nvPr>
        </p:nvSpPr>
        <p:spPr>
          <a:xfrm>
            <a:off x="179512" y="1700808"/>
            <a:ext cx="8640960" cy="4824535"/>
          </a:xfrm>
        </p:spPr>
        <p:txBody>
          <a:bodyPr/>
          <a:lstStyle/>
          <a:p>
            <a:pPr algn="just" eaLnBrk="1" hangingPunct="1">
              <a:lnSpc>
                <a:spcPts val="3600"/>
              </a:lnSpc>
              <a:buFontTx/>
              <a:buNone/>
            </a:pPr>
            <a:r>
              <a:rPr lang="ru-RU" dirty="0" smtClean="0"/>
              <a:t>		</a:t>
            </a:r>
            <a:r>
              <a:rPr lang="ru-RU" sz="2400" b="1" i="1" dirty="0" smtClean="0"/>
              <a:t>Агрессивностью</a:t>
            </a:r>
            <a:r>
              <a:rPr lang="ru-RU" sz="2400" dirty="0" smtClean="0"/>
              <a:t> принято называть целенаправленное нанесение физического или психического ущерба другому человеку. Те или иные проявления агрессии замечаются практически у всех детей, например, в возрасте трех - пяти лет. Но у некоторых агрессивность может закрепиться как устойчивая черта поведения и как качество личности. Так что еще в дошкольный период надо правильно относиться к поведению агрессивного ребенка. </a:t>
            </a:r>
          </a:p>
          <a:p>
            <a:pPr eaLnBrk="1" hangingPunct="1"/>
            <a:endParaRPr lang="ru-RU"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lstStyle/>
          <a:p>
            <a:pPr eaLnBrk="1" hangingPunct="1"/>
            <a:r>
              <a:rPr lang="ru-RU" sz="3600" b="1" smtClean="0">
                <a:solidFill>
                  <a:schemeClr val="tx1"/>
                </a:solidFill>
              </a:rPr>
              <a:t>Какие черты свойственны агрессивным детям?</a:t>
            </a:r>
            <a:endParaRPr lang="ru-RU" sz="3600" smtClean="0"/>
          </a:p>
        </p:txBody>
      </p:sp>
      <p:pic>
        <p:nvPicPr>
          <p:cNvPr id="6147" name="Picture 3" descr="C:\Users\Наталья\Desktop\Моя работа\для презентации\Новая папка (2)\1228669656_author_photo.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702050"/>
            <a:ext cx="3714750" cy="2798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8" name="Содержимое 2"/>
          <p:cNvSpPr>
            <a:spLocks noGrp="1"/>
          </p:cNvSpPr>
          <p:nvPr>
            <p:ph idx="1"/>
          </p:nvPr>
        </p:nvSpPr>
        <p:spPr>
          <a:xfrm>
            <a:off x="107505" y="857250"/>
            <a:ext cx="8928992" cy="5643563"/>
          </a:xfrm>
        </p:spPr>
        <p:txBody>
          <a:bodyPr/>
          <a:lstStyle/>
          <a:p>
            <a:pPr eaLnBrk="1" hangingPunct="1">
              <a:buFontTx/>
              <a:buNone/>
            </a:pPr>
            <a:endParaRPr lang="ru-RU" sz="2400" dirty="0" smtClean="0"/>
          </a:p>
          <a:p>
            <a:pPr eaLnBrk="1" hangingPunct="1"/>
            <a:endParaRPr lang="ru-RU" sz="2400" dirty="0" smtClean="0"/>
          </a:p>
          <a:p>
            <a:pPr eaLnBrk="1" hangingPunct="1"/>
            <a:r>
              <a:rPr lang="ru-RU" sz="2400" dirty="0" smtClean="0"/>
              <a:t>Они часто перекладывают на других свою вину за вспыхнувший инцидент («он мешал мне играть», «не хотел давать мне игрушку» и т. д.). </a:t>
            </a:r>
          </a:p>
          <a:p>
            <a:pPr eaLnBrk="1" hangingPunct="1"/>
            <a:r>
              <a:rPr lang="ru-RU" sz="2400" dirty="0" smtClean="0"/>
              <a:t>в окружающих они видят постоянную угрозу нападения или обиды. </a:t>
            </a:r>
          </a:p>
          <a:p>
            <a:pPr lvl="8">
              <a:buFont typeface="Arial" pitchFamily="34" charset="0"/>
              <a:buChar char="•"/>
            </a:pPr>
            <a:r>
              <a:rPr lang="ru-RU" sz="2400" dirty="0" smtClean="0"/>
              <a:t>Чаще испытывают негативные  эмоции. </a:t>
            </a:r>
          </a:p>
          <a:p>
            <a:pPr lvl="8">
              <a:buFont typeface="Arial" pitchFamily="34" charset="0"/>
              <a:buChar char="•"/>
            </a:pPr>
            <a:r>
              <a:rPr lang="ru-RU" sz="2400" dirty="0" smtClean="0"/>
              <a:t>Они фиксированы на себе, других людей воспринимают как обстоятельства, мешающие их жизни, не стремятся понимать чувства других. </a:t>
            </a:r>
          </a:p>
          <a:p>
            <a:pPr eaLnBrk="1" hangingPunct="1">
              <a:buFontTx/>
              <a:buNone/>
            </a:pPr>
            <a:endParaRPr lang="ru-RU"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67544" y="404664"/>
            <a:ext cx="8229600" cy="841276"/>
          </a:xfrm>
        </p:spPr>
        <p:txBody>
          <a:bodyPr anchor="t"/>
          <a:lstStyle/>
          <a:p>
            <a:pPr eaLnBrk="1" hangingPunct="1"/>
            <a:r>
              <a:rPr lang="ru-RU" sz="4000" b="1" dirty="0" smtClean="0"/>
              <a:t>Почему они так себя ведут?</a:t>
            </a:r>
            <a:r>
              <a:rPr lang="ru-RU" dirty="0" smtClean="0"/>
              <a:t/>
            </a:r>
            <a:br>
              <a:rPr lang="ru-RU" dirty="0" smtClean="0"/>
            </a:br>
            <a:endParaRPr lang="ru-RU" dirty="0" smtClean="0"/>
          </a:p>
        </p:txBody>
      </p:sp>
      <p:sp>
        <p:nvSpPr>
          <p:cNvPr id="7171" name="Содержимое 2"/>
          <p:cNvSpPr>
            <a:spLocks noGrp="1"/>
          </p:cNvSpPr>
          <p:nvPr>
            <p:ph idx="1"/>
          </p:nvPr>
        </p:nvSpPr>
        <p:spPr>
          <a:xfrm>
            <a:off x="107504" y="1600200"/>
            <a:ext cx="8856984" cy="4853136"/>
          </a:xfrm>
        </p:spPr>
        <p:txBody>
          <a:bodyPr/>
          <a:lstStyle/>
          <a:p>
            <a:pPr marL="0" indent="0" algn="just" eaLnBrk="1" hangingPunct="1">
              <a:lnSpc>
                <a:spcPts val="3600"/>
              </a:lnSpc>
              <a:buNone/>
            </a:pPr>
            <a:r>
              <a:rPr lang="ru-RU" sz="2600" dirty="0" smtClean="0"/>
              <a:t>	У детей еще недостаточно средств, чтобы выразить свои негативные ощущения, внутренний дискомфорт. Например, они ведут себя импульсивно, когда хотят привлечь внимание или получить какой-то предмет. Получив то, что хотели, прекращают свои агрессивные действия. Постепенно большинство детей понимает, какими способами можно получить желаемое, и выбирает обычно неагрессивное поведение. А кто-то предпочитает добиваться своего прежними действиями. </a:t>
            </a:r>
          </a:p>
          <a:p>
            <a:pPr eaLnBrk="1" hangingPunct="1"/>
            <a:endParaRPr lang="ru-RU"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482766" y="332656"/>
            <a:ext cx="8229600" cy="912713"/>
          </a:xfrm>
        </p:spPr>
        <p:txBody>
          <a:bodyPr anchor="t"/>
          <a:lstStyle/>
          <a:p>
            <a:pPr eaLnBrk="1" hangingPunct="1"/>
            <a:r>
              <a:rPr lang="ru-RU" b="1" dirty="0" smtClean="0"/>
              <a:t>Почему они так себя ведут?</a:t>
            </a:r>
            <a:r>
              <a:rPr lang="ru-RU" dirty="0" smtClean="0"/>
              <a:t/>
            </a:r>
            <a:br>
              <a:rPr lang="ru-RU" dirty="0" smtClean="0"/>
            </a:br>
            <a:endParaRPr lang="ru-RU" dirty="0" smtClean="0"/>
          </a:p>
        </p:txBody>
      </p:sp>
      <p:sp>
        <p:nvSpPr>
          <p:cNvPr id="8195" name="Содержимое 2"/>
          <p:cNvSpPr>
            <a:spLocks noGrp="1"/>
          </p:cNvSpPr>
          <p:nvPr>
            <p:ph idx="1"/>
          </p:nvPr>
        </p:nvSpPr>
        <p:spPr>
          <a:xfrm>
            <a:off x="107504" y="1600201"/>
            <a:ext cx="8909994" cy="4911080"/>
          </a:xfrm>
        </p:spPr>
        <p:txBody>
          <a:bodyPr/>
          <a:lstStyle/>
          <a:p>
            <a:pPr marL="0" indent="0" algn="just" eaLnBrk="1" hangingPunct="1">
              <a:lnSpc>
                <a:spcPts val="3000"/>
              </a:lnSpc>
              <a:buNone/>
            </a:pPr>
            <a:r>
              <a:rPr lang="ru-RU" sz="2000" dirty="0" smtClean="0"/>
              <a:t>	Есть и другие мотивы нападения: защита себя от явной и скрытой угрозы, месть обидчику, желание подчеркнуть и утвердить свое превосходство. Но больше всего, конечно, взрослых возмущает стремление некоторых детей унизить другого ребенка, радуясь при этом его страданиям. Например, отобрать личную вещь и швырнуть ее далеко. Или намеренно столкнуть другого с лестницы и громко хохотать, наблюдая, как тот с трудом встает на ноги (или оскорбления и унижения через социальные сети). Вот здесь агрессия – это</a:t>
            </a:r>
          </a:p>
          <a:p>
            <a:pPr marL="0" indent="0" algn="just" eaLnBrk="1" hangingPunct="1">
              <a:lnSpc>
                <a:spcPts val="3000"/>
              </a:lnSpc>
              <a:buNone/>
            </a:pPr>
            <a:r>
              <a:rPr lang="ru-RU" sz="2000" dirty="0" smtClean="0"/>
              <a:t>уже самоцель, жестокое и враждебное поведение. </a:t>
            </a:r>
          </a:p>
          <a:p>
            <a:pPr marL="0" indent="0" algn="just" eaLnBrk="1" hangingPunct="1">
              <a:lnSpc>
                <a:spcPts val="3000"/>
              </a:lnSpc>
              <a:buNone/>
            </a:pPr>
            <a:r>
              <a:rPr lang="ru-RU" sz="2000" dirty="0" smtClean="0"/>
              <a:t>Такие дети обычно выбирают 	из окружения одну-две </a:t>
            </a:r>
          </a:p>
          <a:p>
            <a:pPr marL="0" indent="0" algn="just" eaLnBrk="1" hangingPunct="1">
              <a:lnSpc>
                <a:spcPts val="3000"/>
              </a:lnSpc>
              <a:buNone/>
            </a:pPr>
            <a:r>
              <a:rPr lang="ru-RU" sz="2000" dirty="0" smtClean="0"/>
              <a:t>жертвы, слабее себя физически. Чувство вины и </a:t>
            </a:r>
          </a:p>
          <a:p>
            <a:pPr marL="0" indent="0" algn="just" eaLnBrk="1" hangingPunct="1">
              <a:lnSpc>
                <a:spcPts val="3000"/>
              </a:lnSpc>
              <a:buNone/>
            </a:pPr>
            <a:r>
              <a:rPr lang="ru-RU" sz="2000" dirty="0" smtClean="0"/>
              <a:t>раскаяния за свой поступок у них отсутствует.</a:t>
            </a:r>
            <a:r>
              <a:rPr lang="ru-RU" sz="2400" dirty="0" smtClean="0"/>
              <a:t> </a:t>
            </a:r>
          </a:p>
          <a:p>
            <a:pPr eaLnBrk="1" hangingPunct="1"/>
            <a:endParaRPr lang="ru-RU" sz="2800" dirty="0" smtClean="0"/>
          </a:p>
        </p:txBody>
      </p:sp>
      <p:pic>
        <p:nvPicPr>
          <p:cNvPr id="146434" name="Picture 2" descr="C:\Users\Наталья\Desktop\Моя работа\для презентации\Новая папка (2)\image003_49.jpg"/>
          <p:cNvPicPr>
            <a:picLocks noChangeAspect="1" noChangeArrowheads="1"/>
          </p:cNvPicPr>
          <p:nvPr/>
        </p:nvPicPr>
        <p:blipFill>
          <a:blip r:embed="rId2"/>
          <a:srcRect/>
          <a:stretch>
            <a:fillRect/>
          </a:stretch>
        </p:blipFill>
        <p:spPr bwMode="auto">
          <a:xfrm>
            <a:off x="6876256" y="4242953"/>
            <a:ext cx="1997226" cy="23622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07504" y="332656"/>
            <a:ext cx="8928992" cy="1080120"/>
          </a:xfrm>
        </p:spPr>
        <p:txBody>
          <a:bodyPr anchor="t"/>
          <a:lstStyle/>
          <a:p>
            <a:pPr eaLnBrk="1" hangingPunct="1"/>
            <a:r>
              <a:rPr lang="ru-RU" sz="4000" b="1" dirty="0" smtClean="0">
                <a:solidFill>
                  <a:schemeClr val="tx1"/>
                </a:solidFill>
              </a:rPr>
              <a:t>Откуда берутся дети агрессоры?</a:t>
            </a:r>
            <a:r>
              <a:rPr lang="ru-RU" dirty="0" smtClean="0">
                <a:solidFill>
                  <a:schemeClr val="tx1"/>
                </a:solidFill>
              </a:rPr>
              <a:t/>
            </a:r>
            <a:br>
              <a:rPr lang="ru-RU" dirty="0" smtClean="0">
                <a:solidFill>
                  <a:schemeClr val="tx1"/>
                </a:solidFill>
              </a:rPr>
            </a:br>
            <a:endParaRPr lang="ru-RU" dirty="0" smtClean="0"/>
          </a:p>
        </p:txBody>
      </p:sp>
      <p:sp>
        <p:nvSpPr>
          <p:cNvPr id="9219" name="Содержимое 2"/>
          <p:cNvSpPr>
            <a:spLocks noGrp="1"/>
          </p:cNvSpPr>
          <p:nvPr>
            <p:ph idx="1"/>
          </p:nvPr>
        </p:nvSpPr>
        <p:spPr>
          <a:xfrm>
            <a:off x="189141" y="1628800"/>
            <a:ext cx="8928992" cy="5096594"/>
          </a:xfrm>
        </p:spPr>
        <p:txBody>
          <a:bodyPr/>
          <a:lstStyle/>
          <a:p>
            <a:pPr marL="177800" indent="-177800" algn="just" eaLnBrk="1" hangingPunct="1">
              <a:lnSpc>
                <a:spcPts val="3200"/>
              </a:lnSpc>
              <a:spcBef>
                <a:spcPct val="0"/>
              </a:spcBef>
              <a:buFontTx/>
              <a:buNone/>
            </a:pPr>
            <a:r>
              <a:rPr lang="ru-RU" dirty="0" smtClean="0"/>
              <a:t>				   	</a:t>
            </a:r>
            <a:r>
              <a:rPr lang="ru-RU" sz="2400" dirty="0" smtClean="0"/>
              <a:t>Когда речь идет о происхождении 			  каких-то черт характера, высказывают 			  обычно две точки зрения. Согласно 			  	  одной, черты личности наследуются 			  	  от родителей и более отдаленных предков. С генами могут передаваться какие-то особенности нервной системы, а значит, типы реагирования на обстоятельства жизни. Согласно другой, ребенок подражает тому, что видит вокруг себя, и затем эти образцы поведения закрепляются как устойчивые качества личности. И все же очень многое зависит от условий воспитания - и в семье, и в среде сверстников. </a:t>
            </a:r>
          </a:p>
        </p:txBody>
      </p:sp>
      <p:pic>
        <p:nvPicPr>
          <p:cNvPr id="147458" name="Picture 2" descr="C:\Users\Наталья\Desktop\Моя работа\для презентации\Новая папка (2)\fbf87a05ed924dc7917529505756105b.jpg"/>
          <p:cNvPicPr>
            <a:picLocks noChangeAspect="1" noChangeArrowheads="1"/>
          </p:cNvPicPr>
          <p:nvPr/>
        </p:nvPicPr>
        <p:blipFill>
          <a:blip r:embed="rId2"/>
          <a:srcRect/>
          <a:stretch>
            <a:fillRect/>
          </a:stretch>
        </p:blipFill>
        <p:spPr bwMode="auto">
          <a:xfrm>
            <a:off x="107504" y="1772816"/>
            <a:ext cx="2903554" cy="19288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67544" y="404664"/>
            <a:ext cx="8229600" cy="778098"/>
          </a:xfrm>
        </p:spPr>
        <p:txBody>
          <a:bodyPr anchor="t"/>
          <a:lstStyle/>
          <a:p>
            <a:pPr eaLnBrk="1" hangingPunct="1"/>
            <a:r>
              <a:rPr lang="ru-RU" b="1" dirty="0" smtClean="0">
                <a:solidFill>
                  <a:schemeClr val="tx1"/>
                </a:solidFill>
              </a:rPr>
              <a:t>Что можно сделать?</a:t>
            </a:r>
            <a:r>
              <a:rPr lang="ru-RU" dirty="0" smtClean="0">
                <a:solidFill>
                  <a:schemeClr val="tx1"/>
                </a:solidFill>
              </a:rPr>
              <a:t/>
            </a:r>
            <a:br>
              <a:rPr lang="ru-RU" dirty="0" smtClean="0">
                <a:solidFill>
                  <a:schemeClr val="tx1"/>
                </a:solidFill>
              </a:rPr>
            </a:br>
            <a:endParaRPr lang="ru-RU" dirty="0" smtClean="0"/>
          </a:p>
        </p:txBody>
      </p:sp>
      <p:sp>
        <p:nvSpPr>
          <p:cNvPr id="10243" name="Содержимое 2"/>
          <p:cNvSpPr>
            <a:spLocks noGrp="1"/>
          </p:cNvSpPr>
          <p:nvPr>
            <p:ph idx="1"/>
          </p:nvPr>
        </p:nvSpPr>
        <p:spPr>
          <a:xfrm>
            <a:off x="179512" y="1600200"/>
            <a:ext cx="8856984" cy="4925144"/>
          </a:xfrm>
        </p:spPr>
        <p:txBody>
          <a:bodyPr anchor="ctr"/>
          <a:lstStyle/>
          <a:p>
            <a:pPr algn="just" eaLnBrk="1" hangingPunct="1">
              <a:buFont typeface="Wingdings" pitchFamily="2" charset="2"/>
              <a:buChar char="Ø"/>
            </a:pPr>
            <a:r>
              <a:rPr lang="ru-RU" sz="2400" dirty="0" smtClean="0"/>
              <a:t>Помогите ребенку осваивать конструктивные способы преодоления препятствий, разрешения проблем; покажите, что есть более эффективные и безопасные для всех способы, чем физическое нападение; объясните, что агрессия дает только временный успех. </a:t>
            </a:r>
          </a:p>
          <a:p>
            <a:pPr algn="just" eaLnBrk="1" hangingPunct="1">
              <a:buFont typeface="Wingdings" pitchFamily="2" charset="2"/>
              <a:buChar char="Ø"/>
            </a:pPr>
            <a:r>
              <a:rPr lang="ru-RU" sz="2400" dirty="0" smtClean="0"/>
              <a:t>Не показывайте пример ребенку собственными агрессивными реакциями на какие-то события. </a:t>
            </a:r>
          </a:p>
          <a:p>
            <a:pPr algn="just" eaLnBrk="1" hangingPunct="1">
              <a:buFont typeface="Wingdings" pitchFamily="2" charset="2"/>
              <a:buChar char="Ø"/>
            </a:pPr>
            <a:r>
              <a:rPr lang="ru-RU" sz="2400" dirty="0" smtClean="0"/>
              <a:t>Помогите ему лучше узнать себя и других людей. Не исключено, что ребенок ведет себя агрессивно, потому что не видит другого способа самоутвердиться или воспринимает мир как враждебный.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8056</TotalTime>
  <Words>874</Words>
  <Application>Microsoft Office PowerPoint</Application>
  <PresentationFormat>Экран (4:3)</PresentationFormat>
  <Paragraphs>112</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Diseño predeterminado</vt:lpstr>
      <vt:lpstr>БУЛЛИНГ: что делать родителям, чтобы  помочь ребенку</vt:lpstr>
      <vt:lpstr>Как предотвратить и преодолеть буллинг. </vt:lpstr>
      <vt:lpstr>Слайд 3</vt:lpstr>
      <vt:lpstr>АГРЕССИВНОСТЬ У ДЕТЕЙ </vt:lpstr>
      <vt:lpstr>Какие черты свойственны агрессивным детям?</vt:lpstr>
      <vt:lpstr>Почему они так себя ведут? </vt:lpstr>
      <vt:lpstr>Почему они так себя ведут? </vt:lpstr>
      <vt:lpstr>Откуда берутся дети агрессоры? </vt:lpstr>
      <vt:lpstr>Что можно сделать? </vt:lpstr>
      <vt:lpstr>Что можно сделать? </vt:lpstr>
      <vt:lpstr>Как вести себя взрослому, если он стал свидетелем агрессивной стычки? </vt:lpstr>
      <vt:lpstr>Как вести себя взрослому, если он стал свидетелем агрессивной стычки? </vt:lpstr>
      <vt:lpstr>Как вести себя взрослому, если он стал свидетелем агрессивной стычки? </vt:lpstr>
      <vt:lpstr>Как вести себя взрослому, если он стал свидетелем агрессивной стычки? </vt:lpstr>
      <vt:lpstr>БЕЗЗАЩИТНОСТЬ ПЕРЕД АГРЕССИЕЙ </vt:lpstr>
      <vt:lpstr>БЕЗЗАЩИТНОСТЬ ПЕРЕД АГРЕССИЕЙ </vt:lpstr>
      <vt:lpstr>БЕЗЗАЩИТНОСТЬ ПЕРЕД АГРЕССИЕЙ </vt:lpstr>
      <vt:lpstr>Неагрессивный ребенок:  как ему помочь? </vt:lpstr>
      <vt:lpstr>Неагрессивный ребенок:  как ему помочь? </vt:lpstr>
      <vt:lpstr>Неагрессивный ребенок:  как ему помочь? </vt:lpstr>
      <vt:lpstr>Если ребенка дразнят. </vt:lpstr>
      <vt:lpstr>Если ребенка дразнят. </vt:lpstr>
      <vt:lpstr>Если ребенка дразнят. </vt:lpstr>
      <vt:lpstr>Помогите ребенку стать увереннее:</vt:lpstr>
      <vt:lpstr>Помогите ребенку стать увереннее:</vt:lpstr>
      <vt:lpstr>Помогите ребенку стать увереннее:</vt:lpstr>
      <vt:lpstr>Помогите ребенку стать увереннее:</vt:lpstr>
      <vt:lpstr>Помогите ребенку стать увереннее:</vt:lpstr>
      <vt:lpstr>Помогите ребенку стать увереннее:</vt:lpstr>
      <vt:lpstr>Помогите ребенку наладить взаимоотношения в классе: </vt:lpstr>
      <vt:lpstr>Помогите ребенку наладить взаимоотношения в классе: </vt:lpstr>
      <vt:lpstr>Помогите ребенку наладить взаимоотношения в классе: </vt:lpstr>
      <vt:lpstr>Помогите ребенку создать дружеские отношения со сверстниками:</vt:lpstr>
      <vt:lpstr>Спасибо за внимание</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Админ</cp:lastModifiedBy>
  <cp:revision>881</cp:revision>
  <dcterms:created xsi:type="dcterms:W3CDTF">2010-05-23T14:28:12Z</dcterms:created>
  <dcterms:modified xsi:type="dcterms:W3CDTF">2021-03-09T07:40:30Z</dcterms:modified>
</cp:coreProperties>
</file>