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61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ECFF"/>
    <a:srgbClr val="FFFFFF"/>
    <a:srgbClr val="D7D7D7"/>
    <a:srgbClr val="E0E0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5FB58-DFA1-4A12-8773-7DE96BF89F9C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0E63C-9F4C-4720-BB79-D95A8EA93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0E63C-9F4C-4720-BB79-D95A8EA9363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 средняя общеобразовательная школа с.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Чумикан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Родительское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собрание: 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«Суицид – геройство или слабость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Подготовила: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Посельская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Наталья Юрьевна,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классный руководитель 10 класса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142852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Частота суицидальных действий среди молодежи, в течение последних двух десятилетий удвоилась. У 30% лиц в возрасте 14 – 24 лет бывают суицидальные мысли, 6% юношей и 10% девушек совершают суицидальные действия. Из общего количества суицидов 90% – совершается людьми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психотическими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состояниями и лишь 10%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психотических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расстройств. Некоторые специалисты пишут о том, что в 10% суицидальное поведение имеет цель покончить собой, и в 90% суицидальное поведение подростка – это привлечение к себе внимания.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%D0%BF%D0%B5%D1%87%D0%B0%D0%BB%D1%8C%D0%BD%D1%8B%D0%B9%3A+%D0%92%D0%B8%D0%B4+%D1%81%D0%B1%D0%BE%D0%BA%D1%83+%D0%BF%D0%B5%D1%87%D0%B0%D0%BB%D1%8C%D0%BD%D1%8B%D0%B9+%D1%88%D0%BA%D0%BE%D0%BB%D1%8C%D0%BD%D0%B8%D1%86%D0%B0+%D1%81+%D0%B4%D1%80%D1%83%D0%B7%D1%8C%D1%8F%D0%BC%D0%B8+%D0%B2+%D1%84%D0%BE%D0%BD%D0%BE%D0%B2%D0%BE%D0%BC+%D1%80%D0%B5%D0%B6%D0%B8%D0%BC%D0%B5+%D0%B2+%D1%88%D0%BA%D0%BE%D0%BB%D1%8C%D0%BD%D0%BE%D0%BC+%D0%BA%D0%BE%D1%80%D0%B8%D0%B4%D0%BE%D1%80%D0%B5+%D0%A4%D0%BE%D1%82%D0%BE+%D1%81%D0%BE+%D1%81%D1%82%D0%BE%D0%BA%D0%B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643314"/>
            <a:ext cx="4143404" cy="291921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571480"/>
            <a:ext cx="8358246" cy="608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целом ряде случаев подростки решались на самоубийство в целях обратить внимание родителей, педагогов на свои проблемы и протестовали таким страшным образом против бездушия, безразличия, цинизма и жестокости взрослых. Решаются на такой шаг, как правило, замкнутые, ранимые по характеру подростки от ощущения одиночества, собственной ненужности стрессов и утраты смысла жизни. Своевременная психологическая поддержка, доброе участие, оказанное подросткам в трудной жизненной ситуации, помогли бы избежать трагедии. По данным официальной статистики от самоубийства ежегодно погибает около 2800 детей и подростков в возрасте от 5 до 19 лет, и эти страшные цифры не учитывают случаев попыток к самоубийству.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Helvetica" charset="-52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 суициду молодежь подталкивает также рост молодежных течений, типа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отчасти готов. Им никто не противостоит, с ними никто не борется, хотя многие понимают их опасность.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357166"/>
            <a:ext cx="850112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Первый и самый важный элемент работы с самоубийцами – это услышать их. Услышать то, что они хотят сказать, услышать их боль и отреагировать, мягко и доброжелательно показать выход. Человек с такой проблемой не видит адекватно свою ситуацию, реальность воспринимается им искаженно. Подход к каждому должен быть индивидуальный. Самой крупной и действенной структурой по профилактике суицида сегодня является сайт 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Победишь.ру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”. Сайт ежедневно посещают около 1,5 тыс. человек, каждый день несколько человек пишут отзывы о своем отказе от суицида. На сайте качественные материалы психологов, священников, людей, успешно совладавших с суицидальными желаниями, дружная “группа поддержки”.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Уважаемые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заметили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вашим ребенком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что-то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происходит,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стесняйтесь спросить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специалистов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этой области.          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Помогите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своему ребенку.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Портрет старшего психотерапевта и пациента молодог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071810"/>
            <a:ext cx="4500594" cy="3306558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Родителям следует помнить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если скандал уже разгорелся, нужно остановиться, заставить себя замолчать, сознавая свою правоту.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состоянии аффекта подросток крайне импульсивен и агрессивен. Любой попавший под руку острый предмет, лекарство в вашей аптечке, подоконник в вашей квартире все станет реально опасным, угрожающим его жизни. Если человек серьезно задумал совершить самоубийство, то обычно об этом нетрудно догадаться по ряду характерных признаков, которые можно разделить на 3 группы: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словесные, поведенческие и ситуационные. </a:t>
            </a:r>
          </a:p>
          <a:p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Словесные признаки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Человек, готовящийся совершить самоубийство, часто говорит о своем душевном состоянии. Он или она могут: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Прямо и явно говорить о смерти: Я собираюсь покончить с собой; Я не могу так дальше жить.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Косвенно намекать о своем намерении: Я больше не буду ни для кого проблемой; Тебе больше не придется обо мне волноваться.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Много шутить на тему самоубийства. 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Проявлять нездоровую заинтересованность вопросами смерти.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14290"/>
            <a:ext cx="35314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14356"/>
            <a:ext cx="85725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Сохраняйте в семье атмосферу открытости и доверия;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Старайтесь сохранять в доме благоприятную, эмоциональную обстановку (меньше ругайтесь и конфликтуйте с супругом (ой) и ребенком);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Будьте внимательны к своему ребенку. Не оставляйте без внимания изменения настроения и поведения подростков. Поговорите с ребенком, покажите, что он вам не безразличен. Без эмоционального тепла и поддержке ребенок чувствует себя беззащитным и беспомощным.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Важнейшей функцией родителей в подростковом возрасте является помощь ребенку в решении сложных жизненных проблем, объяснение, информирование, содействие в формировании оценки самых различных сторон жизни.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5. Придерживайтесь демократического стиля воспитания, при котором родители поощряют лично ответственность и самостоятельность своего ребенка в соответствии с его возрастными возможностями. Подросток включен в обсуждении семейных проблем, участвует в принятии решений, выслушивают и обсуждаю мнения и советы родителей. Родители требуют от детей осмысленного поведения и стараются помочь им, чутко относясь к их запросам. При этом родители проявляют твердость, заботятся о справедливости и последовательном соблюдении дисциплины, что формирует правильное, ответственное социальное поведение.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4214842" cy="57864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ru-RU" sz="1600" dirty="0" smtClean="0">
                <a:cs typeface="Times New Roman" pitchFamily="18" charset="0"/>
              </a:rPr>
              <a:t>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Раздавать другим вещи, имеющие большую личную значимость, окончательно приводить в порядок дела, мириться с давними врагами. 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 Демонстрировать радикальные перемены в поведении, такие, как:  – в еде есть слишком мало или слишком много; 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во сне спать слишком мало или слишком много; 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во внешнем виде стать неряшливым;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в школьных привычках пропускать занятия, не выполнять домашние задания, избегать общения с одноклассниками; проявлять раздражительность, угрюмость; находиться в подавленном настроении;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замкнуться от семьи и друзей;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быть чрезмерно деятельным или, наоборот, безразличным к окружающему миру; ощущать попеременно то внезапную эйфорию, то приступы отчаяния.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 Проявлять признаки беспомощности, безнадежности и отчаяния. 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857232"/>
            <a:ext cx="4071966" cy="57864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 может решиться на самоубийство, если: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1. Социально изолирован (не имеет друзей или имеет только одного друга), чувствует себя отверженным.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 Живет в нестабильном окружении (серьезный кризис в семье в отношениях с родителями или родителей друг с другом; алкоголизм личная или семейная проблема);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3. Ощущает себя жертвой насилия физического, сексуального или эмоционального.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4. Предпринимал раньше попытки суицида.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Имеет склонность к самоубийству вследствие того, что оно совершалось кем- то из друзей, знакомых или членов семьи.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Перенес тяжелую потерю (смерть кого- то из близких, развод родителей).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7. Слишком критически настроен по отношению к себе. </a:t>
            </a:r>
          </a:p>
          <a:p>
            <a:pPr algn="just"/>
            <a:r>
              <a:rPr lang="ru-RU" sz="1400" dirty="0" smtClean="0">
                <a:latin typeface="+mj-lt"/>
              </a:rPr>
              <a:t> </a:t>
            </a:r>
            <a:endParaRPr lang="ru-RU" sz="1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290"/>
            <a:ext cx="297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Поведенческие признаки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214290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Ситуационные признаки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%D0%BF%D0%B5%D1%87%D0%B0%D0%BB%D1%8C%D0%BD%D1%8B%D0%B9%3A+%D0%A1%D0%B0%D0%B4+%D1%81%D0%BC%D0%B0%D0%B9%D0%BB%D0%B8%D0%BA+%D1%81%D0%BC%D0%B0%D0%B9%D0%BB%D0%B8%D0%BA+%D0%BC%D1%83%D0%BB%D1%8C%D1%82%D1%84%D0%B8%D0%BB%D1%8C%D0%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85728"/>
            <a:ext cx="78581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5011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замечена склонность школьника к самоубийству, следующие советы помогут изменить ситуацию. </a:t>
            </a:r>
          </a:p>
          <a:p>
            <a:pPr marL="342900" indent="-342900"/>
            <a:r>
              <a:rPr lang="ru-RU" dirty="0" smtClean="0"/>
              <a:t>1. Внимательно выслушайте решившегося на самоубийство подростка. В состоянии душевного кризиса любому из нас, прежде всего, необходим кто- </a:t>
            </a:r>
            <a:r>
              <a:rPr lang="ru-RU" dirty="0" err="1" smtClean="0"/>
              <a:t>нибудь</a:t>
            </a:r>
            <a:r>
              <a:rPr lang="ru-RU" dirty="0" smtClean="0"/>
              <a:t>, кто готов нас выслушать. Приложите все усилия, чтобы понять проблему, скрытую за словами. </a:t>
            </a:r>
          </a:p>
          <a:p>
            <a:pPr marL="342900" indent="-342900"/>
            <a:r>
              <a:rPr lang="ru-RU" dirty="0" smtClean="0"/>
              <a:t>2. Оцените серьезность намерений и чувств ребенка. Если он или она уже имеют конкретный план самоубийства, ситуация более острая, чем если эти планы расплывчаты и неопределенны. </a:t>
            </a:r>
          </a:p>
          <a:p>
            <a:pPr marL="342900" indent="-342900"/>
            <a:r>
              <a:rPr lang="ru-RU" dirty="0" smtClean="0"/>
              <a:t>3. Оцените глубину эмоционального кризиса. Подросток может испытывать серьезные трудности, но при этом не помышлять о самоубийстве. Часто человек, не давно находившийся в состоянии депрессии, вдруг начинает бурную, неустанную деятельность. Такое поведение также может </a:t>
            </a:r>
          </a:p>
          <a:p>
            <a:pPr marL="342900" indent="-342900"/>
            <a:r>
              <a:rPr lang="ru-RU" dirty="0" smtClean="0"/>
              <a:t>      служить основанием для тревоги. </a:t>
            </a:r>
          </a:p>
          <a:p>
            <a:pPr marL="342900" indent="-342900"/>
            <a:r>
              <a:rPr lang="ru-RU" dirty="0" smtClean="0"/>
              <a:t>4. Внимательно отнеситесь ко всем, даже самым </a:t>
            </a:r>
          </a:p>
          <a:p>
            <a:pPr marL="342900" indent="-342900"/>
            <a:r>
              <a:rPr lang="ru-RU" dirty="0" smtClean="0"/>
              <a:t>     незначительным обидам и жалобам. Не пренебрегайте </a:t>
            </a:r>
          </a:p>
          <a:p>
            <a:pPr marL="342900" indent="-342900"/>
            <a:r>
              <a:rPr lang="ru-RU" dirty="0" smtClean="0"/>
              <a:t>     ничем из сказанного. </a:t>
            </a:r>
          </a:p>
          <a:p>
            <a:pPr marL="342900" indent="-342900"/>
            <a:r>
              <a:rPr lang="ru-RU" dirty="0" smtClean="0"/>
              <a:t>     Он или она могут и не давать волю чувствам, скрывая свои </a:t>
            </a:r>
          </a:p>
          <a:p>
            <a:pPr marL="342900" indent="-342900"/>
            <a:r>
              <a:rPr lang="ru-RU" dirty="0" smtClean="0"/>
              <a:t>     проблемы, но в то же время находиться в состоянии </a:t>
            </a:r>
          </a:p>
          <a:p>
            <a:pPr marL="342900" indent="-342900"/>
            <a:r>
              <a:rPr lang="ru-RU" dirty="0" smtClean="0"/>
              <a:t>     глубокой депрессии. </a:t>
            </a:r>
          </a:p>
          <a:p>
            <a:pPr marL="342900" indent="-342900">
              <a:buAutoNum type="arabicPeriod" startAt="5"/>
            </a:pPr>
            <a:r>
              <a:rPr lang="ru-RU" dirty="0" smtClean="0"/>
              <a:t>Не бойтесь прямо спросить, не думают ли он</a:t>
            </a:r>
          </a:p>
          <a:p>
            <a:pPr marL="342900" indent="-342900"/>
            <a:r>
              <a:rPr lang="ru-RU" dirty="0" smtClean="0"/>
              <a:t>       или она о самоубийстве. </a:t>
            </a:r>
            <a:endParaRPr lang="ru-RU" dirty="0"/>
          </a:p>
        </p:txBody>
      </p:sp>
      <p:pic>
        <p:nvPicPr>
          <p:cNvPr id="5" name="Picture 3" descr="Лечение депрессии с помощью терап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71876"/>
            <a:ext cx="2143140" cy="318626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571480"/>
            <a:ext cx="75724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обратить внимание родителей к своим детям,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вместе с родителями проанализировать место ребенка в семье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оказать профилактическую помощь по проблеме подросткового суицида.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Расширить знания родителей о причинах, признаках и характере подросткового суицида;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Предоставить возможность задуматься и оценить взаимоотношения со своим ребенком;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Воспитывать уважение к личности подростка и понимание его проблем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57166"/>
            <a:ext cx="7972452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 – геройство или слабость,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в нервном потрясенье срыв?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Есть, скажите, у кого-то храбрость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вскрыть его причинности нарыв?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долго рассуждать о многом,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осуждать, оправдывать, корить.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не высказать высоким слогом,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порвало тоненькую нить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жизнью и мгновенной смертью,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которой за спиной развал.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расскажет, как, в какие сети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по воле человек попал?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Обсуждая тему, психиатры,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говорун-философ, – чудаки,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 сцене скучного театра,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пафосом шлифуют языки.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никто не знает, не узнает,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б не потратил он труда,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самоубийца выбирает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путь себе такой вот в никуда.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6430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Так что же такое суицид? И почему же это страшное явление проявляется именно в подростковом возрасте?</a:t>
            </a:r>
          </a:p>
          <a:p>
            <a:endParaRPr lang="ru-RU" dirty="0"/>
          </a:p>
        </p:txBody>
      </p:sp>
      <p:pic>
        <p:nvPicPr>
          <p:cNvPr id="10242" name="Picture 2" descr="%D0%BF%D0%B5%D1%87%D0%B0%D0%BB%D1%8C%D0%BD%D1%8B%D0%B9%3A+%D0%9E%D0%B1%D0%B5%D1%81%D0%BF%D0%BE%D0%BA%D0%BE%D0%B5%D0%BD%D0%BD%D1%8B%D0%B9+%D0%BF%D0%BE%D0%B4%D1%80%D0%BE%D1%81%D1%82%D0%BE%D0%BA+%D0%B6%D0%B5%D0%BD%D1%89%D0%B8%D0%BD%D0%B0+%D0%B7%D0%B0%D0%BA%D1%80%D1%8B%D0%BB%D0%B0+%D0%BB%D0%B8%D1%86%D0%BE+%D1%80%D1%83%D0%BA%D0%B0%D0%BC%D0%B8+%D0%BD%D0%B0+%D0%BF%D0%BB%D1%8F%D0%B6%D0%B5+%D0%B2+%D0%B7%D0%B8%D0%BC%D0%BD%D0%B8%D0%B9+%D0%BF%D0%B5%D1%80%D0%B8%D0%BE%D0%B4+%D0%A4%D0%BE%D1%82%D0%BE+%D1%81%D0%BE+%D1%81%D1%82%D0%BE%D0%BA%D0%B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00240"/>
            <a:ext cx="5857916" cy="426030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Суицид</a:t>
            </a:r>
            <a:r>
              <a:rPr lang="ru-RU" dirty="0" smtClean="0"/>
              <a:t> – акт самоубийства, совершаемый человеком в состоянии сильного душевного расстройства либо под влиянием психического заболевания. Чаще всего суицидальные попытки подростков спонтанные, не продуманные и спланированные, а совершенные на высоте эмоций. И часто демонстративные: это не столько желание умереть, сколько отчаянный крик о помощи: “Обратите на меня внимание! Поймите меня!” И крик – это нам, взрослым.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Согласно статистическим данным, опубликованным в официальных отчетах МЗ РФ, за последние три года количество детских суицидов увеличилось на 37% (включая тех, кого удалось спасти). Чаще всего оканчивают жизнь самоубийством подростки в возрасте от 12 до 14 лет. Причем это не беспризорники или дети из неблагополучных семей, где родителям до них нет дела. В 78% зарегистрированных суицидов это дети из вполне обеспеченных и благополучных (на первый взгляд) семей.</a:t>
            </a:r>
          </a:p>
          <a:p>
            <a:r>
              <a:rPr lang="ru-RU" dirty="0" smtClean="0"/>
              <a:t>Так почему же дети добровольно уходят из жизни? Этот вопрос волнует и родителей и психологов. Но однозначного ответа на него дать невозможно.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5984" y="214291"/>
            <a:ext cx="442775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Выделяют 3 вида суицида: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1000108"/>
            <a:ext cx="807249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Демонстративный.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Демонстративное суицидальное поведение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это изображение попыток самоубийства без реального намерения покончить с жизнью, с расчетом на спасение. Все действия направлены на привлечение внимания, возобновление интереса к собственной персоне, жалость, сочувствие, возмездие за обиду, несправедливость. Место совершения попытки самоубийства указывает на ее адрес: дома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родным, в компании сверстников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кому-то из них, в общественном месте.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Аффективный.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Аффективное суицидальное поведение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тип поведения, характеризующийся, прежде всего действиями, совершаемыми на высоте аффекта. Суицид во время аффекта может носить черты спектакля, но может быть и серьезным намерением, хотя и мимолетным.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Истинный.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Истинное суицидальное поведение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намеренное, обдуманное поведение, направленное на реализацию самоубийства, иногда долго вынашиваемое. Подросток заботится об эффективности действия и отсутствии помех при их совершении. В оставленных записках звучит мотив собственной вины, забота о близких, которые не должны чувствовать причастность к совершенному действию.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357166"/>
            <a:ext cx="5501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ПРИЧИНЫ СУИЦИДА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000108"/>
            <a:ext cx="4000528" cy="5572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1000108"/>
            <a:ext cx="3714776" cy="5572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1000108"/>
            <a:ext cx="400052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1. Неблагополучные семьи.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Подростки, делающие попытки самоубийства, происходят из неблагополучных семей. В таких семьях часто происходят конфликты между родителями, родителями и детьми, порой с применением насилия. Родители относятся к своим детям недоброжелательно, без уважения и даже враждебно. Подростки часто воспринимают конфликты в семье, как собственную вину, у них возникает ощущение эмоциональной и социальной изоляции, чувство беспомощности и отчаяния. Они уверены, что ничего не могут сделать, что у них нет будущего.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857752" y="1000108"/>
            <a:ext cx="371477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Школьные проблемы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Школьные проблемы играют важную роль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дезадаптации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особенно мальчиков, вызывают утрату контактов со сверстниками. Группа сверстников является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референтной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группой в подростковом возрасте, ориентиром в становлении собственной идентичности, развитии самооценок, представлений о себе, нормах социального поведения. Потеря или осуждение группой может стать тем социально – психологическим фактором, который способен подтолкнуть или усилить желание подростка к суициду.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%D0%BF%D0%B5%D1%87%D0%B0%D0%BB%D1%8C%D0%BD%D1%8B%D0%B9%3A+%D0%A1%D0%B0%D0%B4+%D1%81%D0%BC%D0%B0%D0%B9%D0%BB%D0%B8%D0%BA+%D1%81%D0%BC%D0%B0%D0%B9%D0%BB%D0%B8%D0%BA+%D0%BC%D1%83%D0%BB%D1%8C%D1%82%D1%84%D0%B8%D0%BB%D1%8C%D0%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5715016"/>
            <a:ext cx="78581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357166"/>
            <a:ext cx="3714776" cy="5929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428604"/>
            <a:ext cx="3571900" cy="5929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57224" y="357166"/>
            <a:ext cx="371477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Стресс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Причиной самоубийства может стать стресс. Семейные конфликты, неприятности в школе, потеря друга и тому подобное могут вызвать стрессовую ситуацию. Любой человек подвергается стрессу в повседневной жизни, однако подростки особенно уязвимы и ранимы, что объясняется их особенно острым восприятием существующих проблем.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628" y="571480"/>
            <a:ext cx="35718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Сайты глобальной сети Интернет (видеоролик)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примеры из жизни подростков, попытавшихся покончить жизнь самоубийством.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%D0%BF%D0%B5%D1%87%D0%B0%D0%BB%D1%8C%D0%BD%D1%8B%D0%B9%3A+%D0%94%D0%B5%D0%B2%D0%BE%D1%87%D0%BA%D0%B0-%D0%BF%D0%BE%D0%B4%D1%80%D0%BE%D1%81%D1%82%D0%BE%D0%BA+%D0%B8%D0%B7%D0%B4%D0%B5%D0%B2%D0%B0%D1%8E%D1%82%D1%81%D1%8F+%D1%82%D0%B5%D0%BA%D1%81%D1%82%D0%BE%D0%B2%D1%8B%D0%BC+%D1%81%D0%BE%D0%BE%D0%B1%D1%89%D0%B5%D0%BD%D0%B8%D0%B5%D0%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643182"/>
            <a:ext cx="3333750" cy="221932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1328</Words>
  <PresentationFormat>Экран (4:3)</PresentationFormat>
  <Paragraphs>102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География</cp:lastModifiedBy>
  <cp:revision>22</cp:revision>
  <dcterms:modified xsi:type="dcterms:W3CDTF">2016-05-05T07:53:13Z</dcterms:modified>
</cp:coreProperties>
</file>