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4" r:id="rId12"/>
    <p:sldId id="275" r:id="rId13"/>
    <p:sldId id="277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yvektor.ru/wp-content/uploads/2013/03/podrostkovyj_suicid_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ОЦ ПЕДАГОГ  2011\МОИ презентации\Суицид дети\photo_17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857363"/>
            <a:ext cx="7000924" cy="46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933056"/>
            <a:ext cx="9036496" cy="2040360"/>
          </a:xfrm>
        </p:spPr>
        <p:txBody>
          <a:bodyPr>
            <a:normAutofit/>
          </a:bodyPr>
          <a:lstStyle/>
          <a:p>
            <a:pPr indent="571500">
              <a:lnSpc>
                <a:spcPts val="1800"/>
              </a:lnSpc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14290"/>
            <a:ext cx="6400800" cy="1357322"/>
          </a:xfrm>
        </p:spPr>
        <p:txBody>
          <a:bodyPr>
            <a:noAutofit/>
          </a:bodyPr>
          <a:lstStyle/>
          <a:p>
            <a:r>
              <a:rPr lang="uk-UA" sz="2800" b="1" dirty="0" err="1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Профилактика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</a:br>
            <a:r>
              <a:rPr lang="uk-UA" sz="2800" b="1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суицидального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поведения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</a:t>
            </a:r>
            <a:br>
              <a:rPr lang="uk-UA" sz="2800" b="1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</a:br>
            <a:r>
              <a:rPr lang="uk-UA" sz="2800" b="1" dirty="0" err="1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детей</a:t>
            </a:r>
            <a:r>
              <a:rPr lang="uk-UA" sz="2800" b="1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и </a:t>
            </a:r>
            <a:r>
              <a:rPr lang="uk-UA" sz="2800" b="1" dirty="0" err="1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подростков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508104" y="5973416"/>
            <a:ext cx="3635896" cy="884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9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Антисуицидальные</a:t>
            </a:r>
            <a:r>
              <a:rPr lang="ru-RU" dirty="0" smtClean="0">
                <a:solidFill>
                  <a:srgbClr val="C00000"/>
                </a:solidFill>
              </a:rPr>
              <a:t> барьеры: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у</a:t>
            </a:r>
            <a:r>
              <a:rPr lang="ru-RU" dirty="0" smtClean="0"/>
              <a:t>довлетворение необходимых потребностей ребёнка;</a:t>
            </a:r>
          </a:p>
          <a:p>
            <a:pPr>
              <a:buFontTx/>
              <a:buChar char="-"/>
            </a:pPr>
            <a:r>
              <a:rPr lang="ru-RU" dirty="0" smtClean="0"/>
              <a:t>хорошие отношения </a:t>
            </a:r>
            <a:r>
              <a:rPr lang="ru-RU" dirty="0"/>
              <a:t>в семье и со </a:t>
            </a:r>
            <a:r>
              <a:rPr lang="ru-RU" dirty="0" smtClean="0"/>
              <a:t>сверстниками(осознание ценностей «семьи» и «дружбы»);</a:t>
            </a:r>
          </a:p>
          <a:p>
            <a:pPr marL="0" indent="0">
              <a:buNone/>
            </a:pPr>
            <a:r>
              <a:rPr lang="ru-RU" dirty="0" smtClean="0"/>
              <a:t>-  профилактика употребления ПАВ; </a:t>
            </a:r>
          </a:p>
          <a:p>
            <a:pPr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омощь подростку в решении проблемы неразделённой любви( быть рядом, проговаривать, дать выплакаться);</a:t>
            </a:r>
          </a:p>
          <a:p>
            <a:pPr>
              <a:buFontTx/>
              <a:buChar char="-"/>
            </a:pPr>
            <a:r>
              <a:rPr lang="ru-RU" dirty="0" smtClean="0"/>
              <a:t>-расширение сферы интересов ребёнка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11474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Ваши взаимоотношения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424936" cy="583264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4200" dirty="0" smtClean="0"/>
              <a:t>1. </a:t>
            </a:r>
            <a:r>
              <a:rPr lang="ru-RU" sz="4200" dirty="0"/>
              <a:t>Рождение вашего ребёнка было желанным? </a:t>
            </a:r>
          </a:p>
          <a:p>
            <a:pPr marL="0" indent="0">
              <a:buNone/>
            </a:pPr>
            <a:r>
              <a:rPr lang="ru-RU" sz="4200" dirty="0"/>
              <a:t>2. Вы каждый день его целуете, говорите ласковые слова или шутите с ним? </a:t>
            </a:r>
          </a:p>
          <a:p>
            <a:pPr marL="0" indent="0">
              <a:buNone/>
            </a:pPr>
            <a:r>
              <a:rPr lang="ru-RU" sz="4200" dirty="0"/>
              <a:t>3. Вы с ним каждый вечер разговариваете по душам и обсуждаете прожитый им день? </a:t>
            </a:r>
          </a:p>
          <a:p>
            <a:pPr marL="0" indent="0">
              <a:buNone/>
            </a:pPr>
            <a:r>
              <a:rPr lang="ru-RU" sz="4200" dirty="0"/>
              <a:t>4. Раз в неделю проводите с ним досуг (кино, посещение родственников и т.д.)? </a:t>
            </a:r>
          </a:p>
          <a:p>
            <a:pPr marL="0" indent="0">
              <a:buNone/>
            </a:pPr>
            <a:r>
              <a:rPr lang="ru-RU" sz="4200" dirty="0"/>
              <a:t>5. Вы обсуждаете с ним создавшиеся семейные проблемы, ситуации, планы? </a:t>
            </a:r>
          </a:p>
          <a:p>
            <a:pPr marL="0" indent="0">
              <a:buNone/>
            </a:pPr>
            <a:r>
              <a:rPr lang="ru-RU" sz="4200" dirty="0"/>
              <a:t>6. Вы обсуждаете с ним его имидж, моду, манеру одеваться? </a:t>
            </a:r>
          </a:p>
          <a:p>
            <a:pPr marL="0" indent="0">
              <a:buNone/>
            </a:pPr>
            <a:r>
              <a:rPr lang="ru-RU" sz="4200" dirty="0"/>
              <a:t>7. Вы знаете его друзей (чем они занимаются, где живут)? </a:t>
            </a:r>
            <a:endParaRPr lang="ru-RU" sz="4200" dirty="0" smtClean="0"/>
          </a:p>
          <a:p>
            <a:pPr marL="0" indent="0">
              <a:buNone/>
            </a:pPr>
            <a:r>
              <a:rPr lang="ru-RU" sz="4200" dirty="0" smtClean="0"/>
              <a:t>8</a:t>
            </a:r>
            <a:r>
              <a:rPr lang="ru-RU" sz="4200" dirty="0"/>
              <a:t>. Вы в курсе его влюблённости, симпатиях? </a:t>
            </a:r>
          </a:p>
          <a:p>
            <a:pPr marL="0" indent="0">
              <a:buNone/>
            </a:pPr>
            <a:r>
              <a:rPr lang="ru-RU" sz="4200" dirty="0"/>
              <a:t>9. Вы знаете о его недругах, недоброжелателях, врагах? </a:t>
            </a:r>
          </a:p>
          <a:p>
            <a:pPr marL="0" indent="0">
              <a:buNone/>
            </a:pPr>
            <a:r>
              <a:rPr lang="ru-RU" sz="4200" dirty="0"/>
              <a:t>10. Вы знаете, какой его любимый предмет в школе? </a:t>
            </a:r>
          </a:p>
          <a:p>
            <a:pPr marL="0" indent="0">
              <a:buNone/>
            </a:pPr>
            <a:r>
              <a:rPr lang="ru-RU" sz="4200" dirty="0"/>
              <a:t>14. Вы знаете </a:t>
            </a:r>
            <a:r>
              <a:rPr lang="ru-RU" sz="4200" dirty="0" smtClean="0"/>
              <a:t>, кто </a:t>
            </a:r>
            <a:r>
              <a:rPr lang="ru-RU" sz="4200" dirty="0"/>
              <a:t>у него любимый учитель в школе? </a:t>
            </a:r>
          </a:p>
          <a:p>
            <a:pPr marL="0" lvl="0" indent="0">
              <a:buNone/>
            </a:pPr>
            <a:r>
              <a:rPr lang="ru-RU" sz="4200" dirty="0"/>
              <a:t>11. </a:t>
            </a:r>
            <a:r>
              <a:rPr lang="ru-RU" sz="4200" dirty="0">
                <a:solidFill>
                  <a:prstClr val="black"/>
                </a:solidFill>
              </a:rPr>
              <a:t>Вы в курсе о его время провождении, хобби, занятиях? </a:t>
            </a:r>
            <a:endParaRPr lang="ru-RU" sz="4200" dirty="0"/>
          </a:p>
          <a:p>
            <a:pPr marL="0" indent="0">
              <a:buNone/>
            </a:pPr>
            <a:r>
              <a:rPr lang="ru-RU" sz="4200" dirty="0"/>
              <a:t>12. Вы первым идёте на примирение, разговор? </a:t>
            </a:r>
          </a:p>
          <a:p>
            <a:pPr marL="0" indent="0">
              <a:buNone/>
            </a:pPr>
            <a:r>
              <a:rPr lang="ru-RU" sz="4200" dirty="0"/>
              <a:t>13. Вы не оскорбляете и не унижаете своего ребёнка? </a:t>
            </a:r>
          </a:p>
        </p:txBody>
      </p:sp>
    </p:spTree>
    <p:extLst>
      <p:ext uri="{BB962C8B-B14F-4D97-AF65-F5344CB8AC3E}">
        <p14:creationId xmlns:p14="http://schemas.microsoft.com/office/powerpoint/2010/main" xmlns="" val="42571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Суицид </a:t>
            </a:r>
            <a:r>
              <a:rPr lang="ru-RU" sz="3600" b="1" dirty="0">
                <a:solidFill>
                  <a:srgbClr val="C00000"/>
                </a:solidFill>
              </a:rPr>
              <a:t>не происходит без предупреждения.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2736304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000" dirty="0">
                <a:solidFill>
                  <a:prstClr val="black"/>
                </a:solidFill>
              </a:rPr>
              <a:t>Большинство подростков, пытавшихся покончить с собой, почти всегда предупреждали о своем намерении: говорили, делали что-то такое, что служило намеком, предупреждением о том, что они оказались в безвыходной ситуации и думают о смерти.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935" b="13376"/>
          <a:stretch/>
        </p:blipFill>
        <p:spPr bwMode="auto">
          <a:xfrm>
            <a:off x="3203848" y="4149080"/>
            <a:ext cx="2592288" cy="234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03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Ч</a:t>
            </a:r>
            <a:r>
              <a:rPr lang="ru-RU" sz="3600" b="1" dirty="0" smtClean="0">
                <a:solidFill>
                  <a:srgbClr val="C00000"/>
                </a:solidFill>
              </a:rPr>
              <a:t>то могут увидеть родители?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D:\СОЦ ПЕДАГОГ  2011\МОИ презентации\Суицид дети\1319690701_d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973" y="1844824"/>
            <a:ext cx="3376662" cy="33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-изменение настроения;</a:t>
            </a:r>
          </a:p>
          <a:p>
            <a:pPr marL="0" indent="0">
              <a:buNone/>
            </a:pPr>
            <a:r>
              <a:rPr lang="ru-RU" dirty="0" smtClean="0"/>
              <a:t>-изменение отношения к своей внешности;</a:t>
            </a:r>
          </a:p>
          <a:p>
            <a:pPr marL="0" indent="0">
              <a:buNone/>
            </a:pPr>
            <a:r>
              <a:rPr lang="ru-RU" dirty="0" smtClean="0"/>
              <a:t>-самоизоляцию;</a:t>
            </a:r>
          </a:p>
          <a:p>
            <a:pPr marL="0" indent="0">
              <a:buNone/>
            </a:pPr>
            <a:r>
              <a:rPr lang="ru-RU" dirty="0" smtClean="0"/>
              <a:t>-интерес к теме смерти( чтение литературы по данной теме, переписка в Интернете);</a:t>
            </a:r>
          </a:p>
          <a:p>
            <a:pPr marL="0" indent="0">
              <a:buNone/>
            </a:pPr>
            <a:r>
              <a:rPr lang="ru-RU" dirty="0" smtClean="0"/>
              <a:t>-нежелание учиться, заниматься интересными делами(апатия, учащение прогулов).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69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4290"/>
            <a:ext cx="4604522" cy="6394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Разговор « по душам» с собственным ребёнком – главный фактор его уверенности в том, что он  сам – ценность в этом мире. А все обиды, разочарования, беды – ВСЁ ПРОЙДЁТ!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920" y="3294000"/>
            <a:ext cx="4348080" cy="3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91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indent="571500" algn="just">
              <a:spcAft>
                <a:spcPts val="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Личико нежное, черточка каждая. Носик курносый сопит. Деньги, карьера – все это не важное… ВАЖНОЕ рядышком спит.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587807" cy="390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11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Помните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45" y="188640"/>
            <a:ext cx="3993226" cy="266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СОЦ ПЕДАГОГ  2011\МОИ презентации\Суицид дети\davay-ostanemsya-druzyami-druzhba-mezhdu-muzhchinoy-i-zhenschinoy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258" y="2708920"/>
            <a:ext cx="34290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548680"/>
            <a:ext cx="4002630" cy="545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endParaRPr lang="ru-RU" sz="32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24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Какие бы продуманные суицидальные планы ни вынашивал 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ребёнок , на самом деле умирать он не хочет. Он хочет, чтобы кто-то сказал ему, что жить не так уж и плохо. </a:t>
            </a:r>
          </a:p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И этим «кем-то» </a:t>
            </a:r>
            <a:r>
              <a:rPr lang="ru-RU" sz="2400" dirty="0" smtClean="0">
                <a:solidFill>
                  <a:prstClr val="black"/>
                </a:solidFill>
              </a:rPr>
              <a:t>ОБЯЗАНЫ </a:t>
            </a:r>
            <a:r>
              <a:rPr lang="ru-RU" sz="2400" dirty="0">
                <a:solidFill>
                  <a:prstClr val="black"/>
                </a:solidFill>
              </a:rPr>
              <a:t>стать </a:t>
            </a:r>
            <a:r>
              <a:rPr lang="ru-RU" sz="5400" dirty="0" smtClean="0">
                <a:solidFill>
                  <a:srgbClr val="FF0000"/>
                </a:solidFill>
              </a:rPr>
              <a:t>вы</a:t>
            </a:r>
            <a:r>
              <a:rPr lang="ru-RU" sz="54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50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9647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rgbClr val="C00000"/>
                </a:solidFill>
                <a:latin typeface="Arial"/>
                <a:ea typeface="Times New Roman"/>
              </a:rPr>
              <a:t>Суициды </a:t>
            </a:r>
            <a:r>
              <a:rPr lang="ru-RU" u="sng" dirty="0">
                <a:solidFill>
                  <a:srgbClr val="C00000"/>
                </a:solidFill>
                <a:latin typeface="Arial"/>
                <a:ea typeface="Times New Roman"/>
              </a:rPr>
              <a:t>делятся на три группы: истинные, скрытые и демонстративные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СОЦ ПЕДАГОГ  2011\МОИ презентации\Суицид дети\suicidalnyi-podros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5954" y="1628800"/>
            <a:ext cx="373313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ичины подросткового суицида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176464" cy="3096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64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31813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3878"/>
            <a:ext cx="12457384" cy="362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66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СОЦ ПЕДАГОГ  2011\МОИ презентации\Суицид дети\1320053203_0b08029616011034365ab51e8ad32f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86878"/>
            <a:ext cx="47625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50932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СКРЫТЫЙ СУИЦИД</a:t>
            </a:r>
          </a:p>
          <a:p>
            <a:pPr marL="0" indent="0" algn="just">
              <a:buNone/>
            </a:pPr>
            <a:r>
              <a:rPr lang="ru-RU" dirty="0" smtClean="0"/>
              <a:t>Поведение</a:t>
            </a:r>
            <a:r>
              <a:rPr lang="ru-RU" dirty="0"/>
              <a:t>, не приводящее обычно к немедленной смерти, но являющееся опасным и сокращающее жизнь (пьянство, курение, отказ от медицинской помощи при серьёзных заболеваниях, нарочитое пренебрежение ПДД или техникой безопасности, экстремальный спорт без надлежащей тренировки и экипировки), при том, что совершающий понимает его опасность, но возможный риск ему безразличен, называется </a:t>
            </a:r>
            <a:r>
              <a:rPr lang="ru-RU" dirty="0" err="1"/>
              <a:t>саморазрушающим</a:t>
            </a:r>
            <a:r>
              <a:rPr lang="ru-RU" dirty="0"/>
              <a:t> поведением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72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54162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82094"/>
            <a:ext cx="7704856" cy="613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endParaRPr lang="ru-RU" b="1" dirty="0" smtClean="0">
              <a:solidFill>
                <a:srgbClr val="404040"/>
              </a:solidFill>
              <a:latin typeface="Arial"/>
              <a:ea typeface="Times New Roman"/>
            </a:endParaRPr>
          </a:p>
          <a:p>
            <a:pPr algn="just">
              <a:lnSpc>
                <a:spcPct val="130000"/>
              </a:lnSpc>
            </a:pPr>
            <a:endParaRPr lang="ru-RU" b="1" dirty="0" smtClean="0">
              <a:solidFill>
                <a:srgbClr val="404040"/>
              </a:solidFill>
              <a:latin typeface="Arial"/>
              <a:ea typeface="Times New Roman"/>
            </a:endParaRPr>
          </a:p>
          <a:p>
            <a:pPr algn="just">
              <a:lnSpc>
                <a:spcPct val="130000"/>
              </a:lnSpc>
            </a:pP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       </a:t>
            </a:r>
          </a:p>
          <a:p>
            <a:pPr algn="just">
              <a:lnSpc>
                <a:spcPct val="130000"/>
              </a:lnSpc>
            </a:pP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  </a:t>
            </a:r>
            <a:r>
              <a:rPr lang="ru-RU" sz="4400" dirty="0" smtClean="0">
                <a:solidFill>
                  <a:srgbClr val="C00000"/>
                </a:solidFill>
                <a:ea typeface="+mj-ea"/>
                <a:cs typeface="+mj-cs"/>
              </a:rPr>
              <a:t>Словесные признаки</a:t>
            </a:r>
            <a:endParaRPr lang="ru-RU" b="1" dirty="0">
              <a:solidFill>
                <a:srgbClr val="C00000"/>
              </a:solidFill>
              <a:latin typeface="Arial"/>
              <a:ea typeface="Times New Roman"/>
            </a:endParaRPr>
          </a:p>
          <a:p>
            <a:pPr algn="just">
              <a:lnSpc>
                <a:spcPct val="130000"/>
              </a:lnSpc>
            </a:pPr>
            <a:endParaRPr lang="ru-RU" b="1" dirty="0">
              <a:solidFill>
                <a:srgbClr val="404040"/>
              </a:solidFill>
              <a:latin typeface="Arial"/>
              <a:ea typeface="Times New Roman"/>
            </a:endParaRPr>
          </a:p>
          <a:p>
            <a:pPr marL="342900" lvl="0" indent="-342900" algn="just">
              <a:lnSpc>
                <a:spcPct val="130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000" dirty="0" smtClean="0">
                <a:solidFill>
                  <a:srgbClr val="404040"/>
                </a:solidFill>
                <a:latin typeface="Arial" pitchFamily="34" charset="0"/>
                <a:ea typeface="Times New Roman"/>
                <a:cs typeface="Arial" pitchFamily="34" charset="0"/>
              </a:rPr>
              <a:t>прямо </a:t>
            </a:r>
            <a:r>
              <a:rPr lang="ru-RU" sz="2000" dirty="0">
                <a:solidFill>
                  <a:srgbClr val="404040"/>
                </a:solidFill>
                <a:latin typeface="Arial" pitchFamily="34" charset="0"/>
                <a:ea typeface="Times New Roman"/>
                <a:cs typeface="Arial" pitchFamily="34" charset="0"/>
              </a:rPr>
              <a:t>и явно говорить о смерти: «Я собираюсь покончить с собой»; «Я не могу так дальше жить»; </a:t>
            </a:r>
            <a:endParaRPr lang="ru-RU" sz="2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just">
              <a:lnSpc>
                <a:spcPct val="130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000" dirty="0">
                <a:solidFill>
                  <a:srgbClr val="404040"/>
                </a:solidFill>
                <a:latin typeface="Arial" pitchFamily="34" charset="0"/>
                <a:ea typeface="Times New Roman"/>
                <a:cs typeface="Arial" pitchFamily="34" charset="0"/>
              </a:rPr>
              <a:t>косвенно намекать о своем намерении: «Я больше не буду ни для кого проблемой»; «Тебе больше не придется обо мне волноваться»; </a:t>
            </a:r>
            <a:endParaRPr lang="ru-RU" sz="2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just">
              <a:lnSpc>
                <a:spcPct val="130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000" dirty="0">
                <a:solidFill>
                  <a:srgbClr val="404040"/>
                </a:solidFill>
                <a:latin typeface="Arial" pitchFamily="34" charset="0"/>
                <a:ea typeface="Times New Roman"/>
                <a:cs typeface="Arial" pitchFamily="34" charset="0"/>
              </a:rPr>
              <a:t>много шутить на тему самоубийства; </a:t>
            </a:r>
            <a:endParaRPr lang="ru-RU" sz="2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just">
              <a:lnSpc>
                <a:spcPct val="130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000" dirty="0">
                <a:solidFill>
                  <a:srgbClr val="404040"/>
                </a:solidFill>
                <a:latin typeface="Arial" pitchFamily="34" charset="0"/>
                <a:ea typeface="Times New Roman"/>
                <a:cs typeface="Arial" pitchFamily="34" charset="0"/>
              </a:rPr>
              <a:t>проявлять нездоровую заинтересованность вопросами смерти. </a:t>
            </a:r>
            <a:endParaRPr lang="ru-RU" sz="20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6" name="Рисунок 5" descr="http://www.nosuicid.ru/wp-content/uploads/2012/07/podrosto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3024000" cy="22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606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300" cy="2952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</a:rPr>
              <a:t>Поведенческие признаки</a:t>
            </a: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1. Раздавать другим вещи, имеющие большую личную значимость, окончательно приводить в порядок дела, мириться с давними врагами.</a:t>
            </a: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2. Демонстрировать радикальные перемены в поведении, такие как: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еде – есть слишком мало или слишком много;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сне – спать слишком мало или слишком много;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внешнем виде – стать неряшливым;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школьных привычках – пропускать занятия, не выполнять домашние задания, избегать общения с одноклассниками; проявлять раздражительность, угрюмость; находиться в подавленном настроении;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замкнуться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от семьи и друзей; быть чрезмерно деятельным или, наоборот, безразличным к окружающему миру; ощущать попеременно то внезапную эйфорию, то приступы отчаяния. </a:t>
            </a: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3. Проявлять признаки беспомощности, безнадежности и отчаяния.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9962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51440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490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Ситуационные признаки</a:t>
            </a:r>
            <a:r>
              <a:rPr lang="ru-RU" sz="4900" dirty="0">
                <a:solidFill>
                  <a:srgbClr val="C00000"/>
                </a:solidFill>
                <a:latin typeface="+mn-lt"/>
                <a:cs typeface="Arial" pitchFamily="34" charset="0"/>
              </a:rPr>
              <a:t/>
            </a:r>
            <a:br>
              <a:rPr lang="ru-RU" sz="4900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ru-RU" sz="2700" u="sng" dirty="0">
                <a:latin typeface="Arial" pitchFamily="34" charset="0"/>
                <a:cs typeface="Arial" pitchFamily="34" charset="0"/>
              </a:rPr>
              <a:t>Человек может решиться на самоубийство, если:</a:t>
            </a:r>
            <a:br>
              <a:rPr lang="ru-RU" sz="2700" u="sng" dirty="0">
                <a:latin typeface="Arial" pitchFamily="34" charset="0"/>
                <a:cs typeface="Arial" pitchFamily="34" charset="0"/>
              </a:rPr>
            </a:br>
            <a:r>
              <a:rPr lang="ru-RU" sz="27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u="sng" dirty="0" smtClean="0">
                <a:latin typeface="Arial" pitchFamily="34" charset="0"/>
                <a:cs typeface="Arial" pitchFamily="34" charset="0"/>
              </a:rPr>
            </a:br>
            <a:r>
              <a:rPr lang="ru-RU" sz="2700" u="sng" dirty="0">
                <a:latin typeface="Arial" pitchFamily="34" charset="0"/>
                <a:cs typeface="Arial" pitchFamily="34" charset="0"/>
              </a:rPr>
              <a:t/>
            </a:r>
            <a:br>
              <a:rPr lang="ru-RU" sz="2700" u="sng" dirty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Социально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изолирован (не имеет друзей или имеет только одного друга), чувствует себя отверженным. </a:t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-Живет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нестабильном окружении (серьезный кризис в семье – в отношениях с родителями или родителей друг с другом; алкоголизм – личная или семейная проблема); </a:t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-Ощущает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себя жертвой насилия – физического, сексуального или эмоционального. </a:t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-Предпринимал раньше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попытки суицида. </a:t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-Имеет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склонность к самоубийству вследствие того, что оно совершалось кем-то из друзей, знакомых или членов семьи. </a:t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-Перенес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тяжелую потерю (смерть кого-то из близких, развод родителей). </a:t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-Слишком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критически настроен по отношению к себе. </a:t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416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</vt:lpstr>
      <vt:lpstr>Личико нежное, черточка каждая. Носик курносый сопит. Деньги, карьера – все это не важное… ВАЖНОЕ рядышком спит.  </vt:lpstr>
      <vt:lpstr>Помните!</vt:lpstr>
      <vt:lpstr>Слайд 4</vt:lpstr>
      <vt:lpstr>Слайд 5</vt:lpstr>
      <vt:lpstr>Слайд 6</vt:lpstr>
      <vt:lpstr>  </vt:lpstr>
      <vt:lpstr>Слайд 8</vt:lpstr>
      <vt:lpstr>         Ситуационные признаки Человек может решиться на самоубийство, если:   -Социально изолирован (не имеет друзей или имеет только одного друга), чувствует себя отверженным.  -Живет в нестабильном окружении (серьезный кризис в семье – в отношениях с родителями или родителей друг с другом; алкоголизм – личная или семейная проблема);  -Ощущает себя жертвой насилия – физического, сексуального или эмоционального.  -Предпринимал раньше попытки суицида.  -Имеет склонность к самоубийству вследствие того, что оно совершалось кем-то из друзей, знакомых или членов семьи.  -Перенес тяжелую потерю (смерть кого-то из близких, развод родителей).  -Слишком критически настроен по отношению к себе.  </vt:lpstr>
      <vt:lpstr>Антисуицидальные барьеры:</vt:lpstr>
      <vt:lpstr>Ваши взаимоотношения</vt:lpstr>
      <vt:lpstr> Суицид не происходит без предупреждения. </vt:lpstr>
      <vt:lpstr> Что могут увидеть родители?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самоубийств    среди подростков.</dc:title>
  <dc:creator>ДТГ</dc:creator>
  <cp:lastModifiedBy>Админ</cp:lastModifiedBy>
  <cp:revision>28</cp:revision>
  <dcterms:created xsi:type="dcterms:W3CDTF">2011-12-01T19:37:01Z</dcterms:created>
  <dcterms:modified xsi:type="dcterms:W3CDTF">2020-11-20T07:20:25Z</dcterms:modified>
</cp:coreProperties>
</file>