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68" r:id="rId4"/>
    <p:sldId id="269" r:id="rId5"/>
    <p:sldId id="272" r:id="rId6"/>
    <p:sldId id="262" r:id="rId7"/>
    <p:sldId id="263" r:id="rId8"/>
    <p:sldId id="257" r:id="rId9"/>
    <p:sldId id="258" r:id="rId10"/>
    <p:sldId id="261" r:id="rId11"/>
    <p:sldId id="266" r:id="rId12"/>
    <p:sldId id="267" r:id="rId13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6788B64-BC47-4A06-B583-3B369552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BE503E-0948-4666-8DD3-499236370C84}" type="slidenum">
              <a:rPr lang="ru-RU"/>
              <a:pPr/>
              <a:t>1</a:t>
            </a:fld>
            <a:endParaRPr lang="ru-RU"/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FE88E4-1E67-4F96-B45C-D7353329C333}" type="slidenum">
              <a:rPr lang="ru-RU"/>
              <a:pPr/>
              <a:t>5</a:t>
            </a:fld>
            <a:endParaRPr lang="ru-RU"/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A9B275-F575-48DF-8195-4EEF989E9A92}" type="slidenum">
              <a:rPr lang="ru-RU"/>
              <a:pPr/>
              <a:t>6</a:t>
            </a:fld>
            <a:endParaRPr lang="ru-RU"/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530799-46DB-49DD-B6F4-C08918554FC8}" type="slidenum">
              <a:rPr lang="ru-RU"/>
              <a:pPr/>
              <a:t>7</a:t>
            </a:fld>
            <a:endParaRPr lang="ru-RU"/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D17B7A-6455-4E60-AA44-B4D719B10ECB}" type="slidenum">
              <a:rPr lang="ru-RU"/>
              <a:pPr/>
              <a:t>8</a:t>
            </a:fld>
            <a:endParaRPr lang="ru-RU"/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3F8F7B-F2A7-490C-914E-D5028D3D8B37}" type="slidenum">
              <a:rPr lang="ru-RU"/>
              <a:pPr/>
              <a:t>9</a:t>
            </a:fld>
            <a:endParaRPr lang="ru-RU"/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E93C-9B4D-44E2-B171-72B6D839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4964-4613-4F91-B95C-4EE445FF6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39EDA-B0D8-47DB-9745-030451CC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03400"/>
            <a:ext cx="9447213" cy="182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FEFD-1CD7-49D4-895A-56BAEA45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37F6-BAC1-4668-8C6B-68915BDE4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9810-EB34-4E08-9E2A-D3EFD8E4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3E90-B283-44E4-BC6A-68BF3E3FB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2413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2193925"/>
            <a:ext cx="53340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A4C4-6188-43EF-9D8B-844673C39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3C0C-5D0F-402C-8DCA-F1163C89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3B30B-6F4E-456C-8641-A18C32ABD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20DE-0EB8-471A-847C-704910E16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8F34-0C0B-4D4D-B645-7F09335DC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3ED3-8EF4-441A-B293-1228AF45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EE624-58D8-412B-AD2E-F88787043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6746-4511-4244-A22D-AC62A86DB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763588"/>
            <a:ext cx="2703513" cy="5453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3588"/>
            <a:ext cx="7962900" cy="5453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6BDF-38F4-448C-81BE-28F7C9E91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2964-4F9D-41A7-A224-D68E7972D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5215-789C-4736-9C81-E053ECF2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806D-4D0E-415F-BAAB-729A81403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03BE-5C88-4FF5-82F7-5D529A74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9DF8-4065-4E2D-85E8-EFB224091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4201-B32E-43AB-A84C-431AC073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9A67-A353-417B-9AA9-DC1C889C3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803400"/>
            <a:ext cx="9447213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908925" y="4314825"/>
            <a:ext cx="29083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71600" y="4324350"/>
            <a:ext cx="6400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1430338"/>
            <a:ext cx="2741613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85C573B-4ACF-4981-A8C2-26A93EA8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304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2pPr>
      <a:lvl3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3pPr>
      <a:lvl4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4pPr>
      <a:lvl5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3588"/>
            <a:ext cx="8609013" cy="129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93925"/>
            <a:ext cx="10818813" cy="402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594725" y="6356350"/>
            <a:ext cx="29083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8.11.19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6356350"/>
            <a:ext cx="7772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63000" y="381000"/>
            <a:ext cx="27416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781ACDF-3D00-449C-9A13-E2B08EF7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2pPr>
      <a:lvl3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3pPr>
      <a:lvl4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4pPr>
      <a:lvl5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341438"/>
            <a:ext cx="9448800" cy="2303462"/>
          </a:xfrm>
        </p:spPr>
        <p:txBody>
          <a:bodyPr anchor="t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smtClean="0"/>
              <a:t/>
            </a:r>
            <a:br>
              <a:rPr lang="en-US" sz="3200" smtClean="0"/>
            </a:br>
            <a:r>
              <a:rPr lang="en-US" sz="3600" b="1" smtClean="0">
                <a:solidFill>
                  <a:srgbClr val="C00000"/>
                </a:solidFill>
              </a:rPr>
              <a:t>«</a:t>
            </a:r>
            <a:r>
              <a:rPr lang="ru-RU" sz="3600" b="1" smtClean="0">
                <a:solidFill>
                  <a:srgbClr val="C00000"/>
                </a:solidFill>
              </a:rPr>
              <a:t>Оказание поддержки обучающемуся, имеющему признаки суицидального риска</a:t>
            </a:r>
            <a:r>
              <a:rPr lang="en-US" sz="3600" b="1" smtClean="0">
                <a:solidFill>
                  <a:srgbClr val="C00000"/>
                </a:solidFill>
              </a:rPr>
              <a:t>»</a:t>
            </a:r>
            <a:r>
              <a:rPr lang="en-US" sz="3200" smtClean="0">
                <a:solidFill>
                  <a:srgbClr val="C00000"/>
                </a:solidFill>
              </a:rPr>
              <a:t/>
            </a:r>
            <a:br>
              <a:rPr lang="en-US" sz="3200" smtClean="0">
                <a:solidFill>
                  <a:srgbClr val="C00000"/>
                </a:solidFill>
              </a:rPr>
            </a:br>
            <a:endParaRPr lang="en-US" sz="3200" smtClean="0">
              <a:solidFill>
                <a:srgbClr val="C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716338"/>
            <a:ext cx="9448800" cy="944562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4000" smtClean="0"/>
              <a:t>Семинар для педагогов образовательной организации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75275" y="549275"/>
            <a:ext cx="6129338" cy="1150938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Рекомендации педагогам по оказанию поддержки обучающемуся, имеющему признаки суицидального риска:</a:t>
            </a:r>
            <a:endParaRPr lang="ru-RU" sz="22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82663" y="1773238"/>
            <a:ext cx="10521950" cy="2303462"/>
          </a:xfrm>
        </p:spPr>
        <p:txBody>
          <a:bodyPr/>
          <a:lstStyle/>
          <a:p>
            <a:pPr eaLnBrk="1" hangingPunct="1">
              <a:buFont typeface="Wingdings" charset="2"/>
              <a:buChar char="ü"/>
            </a:pPr>
            <a:r>
              <a:rPr lang="ru-RU" smtClean="0">
                <a:solidFill>
                  <a:schemeClr val="tx1"/>
                </a:solidFill>
              </a:rPr>
              <a:t>Помогите найти людей и места, которые смогли бы снизить пережитый стресс.</a:t>
            </a:r>
          </a:p>
          <a:p>
            <a:pPr eaLnBrk="1" hangingPunct="1">
              <a:buFont typeface="Wingdings" charset="2"/>
              <a:buChar char="ü"/>
            </a:pPr>
            <a:r>
              <a:rPr lang="ru-RU" smtClean="0">
                <a:solidFill>
                  <a:schemeClr val="tx1"/>
                </a:solidFill>
              </a:rPr>
              <a:t>При малейшей возможности действуйте так, чтобы несколько изменить его внутреннее состояние.</a:t>
            </a:r>
          </a:p>
          <a:p>
            <a:pPr eaLnBrk="1" hangingPunct="1">
              <a:buFont typeface="Wingdings" charset="2"/>
              <a:buChar char="ü"/>
            </a:pPr>
            <a:r>
              <a:rPr lang="ru-RU" smtClean="0">
                <a:solidFill>
                  <a:schemeClr val="tx1"/>
                </a:solidFill>
              </a:rPr>
              <a:t>Помогите ему понять, что присутствующее чувство безнадежности не будет длиться вечно.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12292" name="Picture 2" descr="Телефон дове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0" y="3716338"/>
            <a:ext cx="40846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Телефон доверия\Психологическая служба КФУ - Казански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4076700"/>
            <a:ext cx="41751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151313" y="763588"/>
            <a:ext cx="7353300" cy="1290637"/>
          </a:xfrm>
        </p:spPr>
        <p:txBody>
          <a:bodyPr/>
          <a:lstStyle/>
          <a:p>
            <a:pPr algn="r" eaLnBrk="1" hangingPunct="1"/>
            <a:r>
              <a:rPr lang="en-US" sz="4000" b="1" i="1" smtClean="0">
                <a:solidFill>
                  <a:srgbClr val="C00000"/>
                </a:solidFill>
              </a:rPr>
              <a:t>СПАСИБО ЗА ВНИМАНИЕ!</a:t>
            </a:r>
            <a:endParaRPr lang="ru-RU" sz="4000" smtClean="0"/>
          </a:p>
        </p:txBody>
      </p:sp>
      <p:pic>
        <p:nvPicPr>
          <p:cNvPr id="13315" name="Picture 2" descr="В Мордовии трудным подросткам протянули &quot;Руку помощи&quot; –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28775"/>
            <a:ext cx="469582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Успейте увидеть, о чем молчит подрос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1628775"/>
            <a:ext cx="6248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66988" y="763588"/>
            <a:ext cx="8937625" cy="1290637"/>
          </a:xfrm>
        </p:spPr>
        <p:txBody>
          <a:bodyPr/>
          <a:lstStyle/>
          <a:p>
            <a:pPr algn="r" eaLnBrk="1" hangingPunct="1"/>
            <a:r>
              <a:rPr lang="ru-RU" sz="4000" b="1" i="1" smtClean="0">
                <a:solidFill>
                  <a:srgbClr val="C00000"/>
                </a:solidFill>
              </a:rPr>
              <a:t>Особенности суицидального поведения несовершеннолетних</a:t>
            </a:r>
            <a:endParaRPr lang="ru-RU" sz="4000" i="1" smtClean="0">
              <a:solidFill>
                <a:srgbClr val="C0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27125" y="2193925"/>
            <a:ext cx="10377488" cy="21717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Суицид – умышленное самоповреждение со смертельным исходом (лишение себя жизни).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Исследования показывают, что вполне серьёзные мысли о том, чтобы покончить с собой, возникают у каждого пятого подростка. С годами суицид «молодеет»: о суициде думают, пытаются покончить с собой и кончают совсем ещё дети. 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Picture 4" descr="Родителям подростков и старшекласс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4437063"/>
            <a:ext cx="2847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Admin\Рабочий стол\41b8a621cc6718416c2dae4b5ceb8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163" y="4365625"/>
            <a:ext cx="4038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640013" y="620713"/>
            <a:ext cx="8864600" cy="1433512"/>
          </a:xfrm>
        </p:spPr>
        <p:txBody>
          <a:bodyPr/>
          <a:lstStyle/>
          <a:p>
            <a:pPr algn="r" eaLnBrk="1" hangingPunct="1"/>
            <a:r>
              <a:rPr lang="ru-RU" sz="4000" b="1" i="1" smtClean="0">
                <a:solidFill>
                  <a:srgbClr val="C00000"/>
                </a:solidFill>
              </a:rPr>
              <a:t>Особенности суицидального поведения несовершеннолетних</a:t>
            </a:r>
            <a:endParaRPr lang="ru-RU" sz="40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66763" y="1916113"/>
            <a:ext cx="11017250" cy="2952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Среди тех, кто намеревается совершить суицид, </a:t>
            </a:r>
            <a:r>
              <a:rPr lang="ru-RU" u="sng" smtClean="0">
                <a:solidFill>
                  <a:schemeClr val="tx1"/>
                </a:solidFill>
              </a:rPr>
              <a:t>от 70 до 75% тем или иным образом раскрывают свои намерения</a:t>
            </a:r>
            <a:r>
              <a:rPr lang="ru-RU" smtClean="0">
                <a:solidFill>
                  <a:schemeClr val="tx1"/>
                </a:solidFill>
              </a:rPr>
              <a:t>. Иногда это будут едва уловимые намеки, часто же угрозы являются легко узнаваемыми. Они ищут возможности высказаться и быть выслушанными. </a:t>
            </a:r>
          </a:p>
          <a:p>
            <a:pPr eaLnBrk="1" hangingPunct="1"/>
            <a:r>
              <a:rPr lang="ru-RU" u="sng" smtClean="0">
                <a:solidFill>
                  <a:schemeClr val="tx1"/>
                </a:solidFill>
              </a:rPr>
              <a:t>Однако очень часто их не слушают</a:t>
            </a:r>
            <a:r>
              <a:rPr lang="ru-RU" smtClean="0">
                <a:solidFill>
                  <a:schemeClr val="tx1"/>
                </a:solidFill>
              </a:rPr>
              <a:t>. Если человек серьезно задумал совершить самоубийство, то обычно об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этом можно догадаться по ряду </a:t>
            </a:r>
            <a:r>
              <a:rPr lang="ru-RU" smtClean="0">
                <a:solidFill>
                  <a:srgbClr val="0070C0"/>
                </a:solidFill>
              </a:rPr>
              <a:t>характерных признаков, которые можно разделить на три группы: словесные, поведенческие, ситуационные. </a:t>
            </a:r>
          </a:p>
        </p:txBody>
      </p:sp>
      <p:sp>
        <p:nvSpPr>
          <p:cNvPr id="5124" name="AutoShape 2" descr="Поощрение и наказание детей в семье: методы воспитания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4" descr="Поощрение и наказание детей в семье: методы воспитания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6" name="Picture 2" descr="ПОДРОСТОК В ТРУДНОЙ ЖИЗНЕННОЙ СИТУ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763" y="4365625"/>
            <a:ext cx="3810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4000" b="1" i="1" smtClean="0">
                <a:solidFill>
                  <a:srgbClr val="C00000"/>
                </a:solidFill>
              </a:rPr>
              <a:t>Признаки готовящегося самоубийства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66763" y="2060575"/>
            <a:ext cx="10737850" cy="4156075"/>
          </a:xfrm>
        </p:spPr>
        <p:txBody>
          <a:bodyPr/>
          <a:lstStyle/>
          <a:p>
            <a:pPr marL="457200" lvl="1" indent="0" eaLnBrk="1" hangingPunct="1">
              <a:lnSpc>
                <a:spcPct val="84000"/>
              </a:lnSpc>
            </a:pPr>
            <a:r>
              <a:rPr lang="en-GB" altLang="ru-RU" sz="2200" b="1" i="1" smtClean="0">
                <a:solidFill>
                  <a:srgbClr val="C00000"/>
                </a:solidFill>
              </a:rPr>
              <a:t>Словесные</a:t>
            </a:r>
            <a:r>
              <a:rPr lang="en-GB" altLang="ru-RU" sz="2200" i="1" smtClean="0">
                <a:solidFill>
                  <a:srgbClr val="C00000"/>
                </a:solidFill>
              </a:rPr>
              <a:t> </a:t>
            </a:r>
            <a:r>
              <a:rPr lang="en-GB" altLang="ru-RU" sz="2200" b="1" i="1" smtClean="0">
                <a:solidFill>
                  <a:srgbClr val="C00000"/>
                </a:solidFill>
              </a:rPr>
              <a:t>признаки</a:t>
            </a:r>
            <a:endParaRPr lang="ru-RU" altLang="ru-RU" sz="2200" b="1" i="1" smtClean="0">
              <a:solidFill>
                <a:srgbClr val="C00000"/>
              </a:solidFill>
            </a:endParaRPr>
          </a:p>
          <a:p>
            <a:pPr marL="457200" lvl="1" indent="0" eaLnBrk="1" hangingPunct="1">
              <a:lnSpc>
                <a:spcPct val="84000"/>
              </a:lnSpc>
            </a:pPr>
            <a:r>
              <a:rPr lang="en-GB" altLang="ru-RU" sz="2200" smtClean="0"/>
              <a:t>Человек, готовящийся совершить самоубийство, часто говорит о своем душевном состоянии: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ru-RU" smtClean="0"/>
              <a:t> «я не могу так дальше жить»;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ru-RU" smtClean="0"/>
              <a:t> «я больше не буду ни для кого проблемой»;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ru-RU" smtClean="0"/>
              <a:t> «тебе больше не придется обо мне волноваться»;</a:t>
            </a:r>
            <a:endParaRPr lang="ru-RU" altLang="ru-RU" smtClean="0"/>
          </a:p>
          <a:p>
            <a:pPr eaLnBrk="1" hangingPunct="1">
              <a:lnSpc>
                <a:spcPct val="120000"/>
              </a:lnSpc>
            </a:pPr>
            <a:r>
              <a:rPr lang="en-GB" altLang="ru-RU" smtClean="0"/>
              <a:t>Много шутит на тему самоубийства.</a:t>
            </a:r>
            <a:endParaRPr lang="ru-RU" altLang="ru-RU" smtClean="0"/>
          </a:p>
          <a:p>
            <a:pPr eaLnBrk="1" hangingPunct="1">
              <a:lnSpc>
                <a:spcPct val="120000"/>
              </a:lnSpc>
            </a:pPr>
            <a:r>
              <a:rPr lang="en-GB" altLang="ru-RU" smtClean="0"/>
              <a:t>Проявляет нездоровую заинтересованность вопросами смерти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763588"/>
            <a:ext cx="8610600" cy="12922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b="1" i="1" smtClean="0">
                <a:solidFill>
                  <a:srgbClr val="C4220D"/>
                </a:solidFill>
              </a:rPr>
              <a:t>Признаки готовящегося самоубийства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2200" b="1" i="1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US" sz="2200" b="1" i="1">
                <a:solidFill>
                  <a:srgbClr val="C00000"/>
                </a:solidFill>
                <a:latin typeface="Century Gothic" charset="0"/>
              </a:rPr>
              <a:t>Поведенческие признаки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2200">
                <a:solidFill>
                  <a:srgbClr val="000000"/>
                </a:solidFill>
                <a:latin typeface="Century Gothic" charset="0"/>
              </a:rPr>
              <a:t>Раздаёт другим вещи, имеющие большую личную значимость,  приводит в порядок  дела, пишет прощальные письма.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2200">
                <a:solidFill>
                  <a:srgbClr val="000000"/>
                </a:solidFill>
                <a:latin typeface="Century Gothic" charset="0"/>
              </a:rPr>
              <a:t>Демонстрирует радикальные перемены в поведении такие, как:</a:t>
            </a:r>
            <a:br>
              <a:rPr lang="en-US" sz="2200">
                <a:solidFill>
                  <a:srgbClr val="000000"/>
                </a:solidFill>
                <a:latin typeface="Century Gothic" charset="0"/>
              </a:rPr>
            </a:br>
            <a:r>
              <a:rPr lang="en-US" sz="2200">
                <a:solidFill>
                  <a:srgbClr val="000000"/>
                </a:solidFill>
                <a:latin typeface="Century Gothic" charset="0"/>
              </a:rPr>
              <a:t>в еде – ест слишком мало или слишком много; </a:t>
            </a:r>
            <a:br>
              <a:rPr lang="en-US" sz="2200">
                <a:solidFill>
                  <a:srgbClr val="000000"/>
                </a:solidFill>
                <a:latin typeface="Century Gothic" charset="0"/>
              </a:rPr>
            </a:br>
            <a:r>
              <a:rPr lang="en-US" sz="2200">
                <a:solidFill>
                  <a:srgbClr val="000000"/>
                </a:solidFill>
                <a:latin typeface="Century Gothic" charset="0"/>
              </a:rPr>
              <a:t>во сне – спит слишком мало или слишком много; </a:t>
            </a:r>
            <a:br>
              <a:rPr lang="en-US" sz="2200">
                <a:solidFill>
                  <a:srgbClr val="000000"/>
                </a:solidFill>
                <a:latin typeface="Century Gothic" charset="0"/>
              </a:rPr>
            </a:br>
            <a:r>
              <a:rPr lang="en-US" sz="2200">
                <a:solidFill>
                  <a:srgbClr val="000000"/>
                </a:solidFill>
                <a:latin typeface="Century Gothic" charset="0"/>
              </a:rPr>
              <a:t>во внешнем виде – становится неряшливым; </a:t>
            </a:r>
            <a:br>
              <a:rPr lang="en-US" sz="2200">
                <a:solidFill>
                  <a:srgbClr val="000000"/>
                </a:solidFill>
                <a:latin typeface="Century Gothic" charset="0"/>
              </a:rPr>
            </a:br>
            <a:r>
              <a:rPr lang="en-US" sz="2200">
                <a:solidFill>
                  <a:srgbClr val="000000"/>
                </a:solidFill>
                <a:latin typeface="Century Gothic" charset="0"/>
              </a:rPr>
              <a:t>в привычках – пропускает занятия; замыкается от семьи и друзей и т.д.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2200">
                <a:solidFill>
                  <a:srgbClr val="000000"/>
                </a:solidFill>
                <a:latin typeface="Century Gothic" charset="0"/>
              </a:rPr>
              <a:t>Проявляет признаки беспомощности, безнадежности и отчаяния.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en-US" sz="2200">
              <a:solidFill>
                <a:srgbClr val="00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0" y="5408613"/>
            <a:ext cx="1841500" cy="144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33375"/>
            <a:ext cx="8610600" cy="15113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b="1" i="1" smtClean="0">
                <a:solidFill>
                  <a:srgbClr val="C4220D"/>
                </a:solidFill>
              </a:rPr>
              <a:t>Признаки готовящегося самоубийства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85800" y="1557338"/>
            <a:ext cx="10955338" cy="466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2200" b="1" i="1">
                <a:solidFill>
                  <a:srgbClr val="C00000"/>
                </a:solidFill>
                <a:latin typeface="Century Gothic" charset="0"/>
              </a:rPr>
              <a:t>Ситуационные признаки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Человек может решиться на самоубийство, если: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Социально изолирован (не имеет друзей или имеет только одного друга), чувствует себя отверженным;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Живет в нестабильном</a:t>
            </a:r>
            <a:r>
              <a:rPr lang="en-US" u="sng">
                <a:latin typeface="Century Gothic" charset="0"/>
              </a:rPr>
              <a:t> </a:t>
            </a:r>
            <a:r>
              <a:rPr lang="en-US">
                <a:latin typeface="Century Gothic" charset="0"/>
              </a:rPr>
              <a:t>состоянии (серьезный кризис в семье – в отношениях к родителям или родителей друг с другом; алкоголизм – личная или семейная проблема);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Ощущает себя жертвой насилия – физического, сексуального или эмоционального; 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Предпринимал попытку суицида ранее;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Имеет склонность к самоубийству вследствие того, что оно совершалось кем -то из друзей, знакомых или членов семьи;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>
                <a:latin typeface="Century Gothic" charset="0"/>
              </a:rPr>
              <a:t>Перенес тяжелую потерю (смерть кого-то из близких, развод родителей).</a:t>
            </a:r>
          </a:p>
          <a:p>
            <a:pPr marL="228600" indent="-227013" hangingPunct="1">
              <a:lnSpc>
                <a:spcPct val="80000"/>
              </a:lnSpc>
              <a:spcBef>
                <a:spcPts val="5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en-US" sz="2400">
              <a:solidFill>
                <a:srgbClr val="000000"/>
              </a:solidFill>
              <a:latin typeface="Century Gothic" charset="0"/>
            </a:endParaRP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en-US" sz="2200">
              <a:solidFill>
                <a:srgbClr val="00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72038" y="549275"/>
            <a:ext cx="7056437" cy="1079500"/>
          </a:xfrm>
        </p:spPr>
        <p:txBody>
          <a:bodyPr/>
          <a:lstStyle/>
          <a:p>
            <a:pPr eaLnBrk="1" hangingPunct="1"/>
            <a:r>
              <a:rPr lang="ru-RU" sz="2200" b="1" i="1" smtClean="0">
                <a:solidFill>
                  <a:srgbClr val="C00000"/>
                </a:solidFill>
              </a:rPr>
              <a:t>Рекомендации педагогам по оказанию поддержки обучающемуся, имеющему признаки суицидального риска:</a:t>
            </a:r>
            <a:endParaRPr lang="ru-RU" sz="2200" i="1" smtClean="0">
              <a:solidFill>
                <a:srgbClr val="C00000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800225"/>
            <a:ext cx="10820400" cy="378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Не отталкивайте его, если он решил разделить с вами проблемы, даже если вы потрясены сложившейся ситуацией.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Доверьтесь своей интуиции, если вы чувствуете суицидальные наклонности в данном индивиде, не игнорируйте предупреждающие знаки.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Не предлагайте того, чего не в состоянии сделать.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Дайте знать, что хотите ему помочь, но не видите необходимости в том, чтобы хранить все в секрете, если какая-то информация может повлиять на его безопасность.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32400" y="763588"/>
            <a:ext cx="6273800" cy="1292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b="1" i="1" smtClean="0">
                <a:solidFill>
                  <a:srgbClr val="C00000"/>
                </a:solidFill>
              </a:rPr>
              <a:t>Рекомендации педагогам по оказанию поддержки обучающемуся, имеющему признаки суицидального риска:</a:t>
            </a:r>
            <a:endParaRPr lang="en-US" sz="2200" b="1" i="1" smtClean="0">
              <a:solidFill>
                <a:srgbClr val="C4220D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1225" y="2193925"/>
            <a:ext cx="10594975" cy="402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Сохраняйте спокойствие и не осуждайте его, независимо от того, что он говорит.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Говорите искренне, постарайтесь определить, насколько серьезна угроза: вопросы о суицидальных мыслях не приводят к попыткам покончить счеты с жизнью, на самом деле они помогут почувствовать облегчение от осознания проблемы.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Постарайтесь узнать у него план действий, так как конкретный план – это знак реальной опасности.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75275" y="592138"/>
            <a:ext cx="6130925" cy="1146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b="1" i="1" smtClean="0">
                <a:solidFill>
                  <a:srgbClr val="C00000"/>
                </a:solidFill>
              </a:rPr>
              <a:t>Рекомендации педагогам по оказанию поддержки обучающемуся, имеющему признаки суицидального риска:</a:t>
            </a:r>
            <a:endParaRPr lang="en-US" sz="2200" b="1" i="1" smtClean="0">
              <a:solidFill>
                <a:srgbClr val="C4220D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00150" y="2057400"/>
            <a:ext cx="10417175" cy="447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 </a:t>
            </a:r>
            <a:r>
              <a:rPr lang="ru-RU" sz="2400" dirty="0">
                <a:latin typeface="+mn-lt"/>
              </a:rPr>
              <a:t>Убедите его, что есть конкретный человек, к которому можно обратиться за помощью.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 Не предлагайте упрощенных решений.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 Дайте понять, что хотите поговорить о чувствах, что не осуждаете его    за эти чувства.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</a:rPr>
              <a:t> Помогите ему понять, что сильный стресс мешает полностью осознать ситуацию, ненавязчиво посоветуйте, как найти какое-либо решение и управлять кризисной ситуацией.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"/>
        <a:cs typeface="Arial Unicode MS"/>
      </a:majorFont>
      <a:minorFont>
        <a:latin typeface="Century Gothic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"/>
        <a:cs typeface="Arial Unicode MS"/>
      </a:majorFont>
      <a:minorFont>
        <a:latin typeface="Century Gothic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649</Words>
  <Application>Microsoft Office PowerPoint</Application>
  <PresentationFormat>Произвольный</PresentationFormat>
  <Paragraphs>56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Times New Roman</vt:lpstr>
      <vt:lpstr>Century Gothic</vt:lpstr>
      <vt:lpstr>Wingdings</vt:lpstr>
      <vt:lpstr>Тема Office</vt:lpstr>
      <vt:lpstr>1_Тема Office</vt:lpstr>
      <vt:lpstr> «Оказание поддержки обучающемуся, имеющему признаки суицидального риска» </vt:lpstr>
      <vt:lpstr>Особенности суицидального поведения несовершеннолетних</vt:lpstr>
      <vt:lpstr>Особенности суицидального поведения несовершеннолетних</vt:lpstr>
      <vt:lpstr>Признаки готовящегося самоубийства</vt:lpstr>
      <vt:lpstr>Признаки готовящегося самоубийства</vt:lpstr>
      <vt:lpstr>Признаки готовящегося самоубийства</vt:lpstr>
      <vt:lpstr>Рекомендации педагогам по оказанию поддержки обучающемуся, имеющему признаки суицидального риска:</vt:lpstr>
      <vt:lpstr>Рекомендации педагогам по оказанию поддержки обучающемуся, имеющему признаки суицидального риска:</vt:lpstr>
      <vt:lpstr>Рекомендации педагогам по оказанию поддержки обучающемуся, имеющему признаки суицидального риска:</vt:lpstr>
      <vt:lpstr>Рекомендации педагогам по оказанию поддержки обучающемуся, имеющему признаки суицидального риска: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«Выявление обучающихся группы суицидального риска и находящихся в кризисном состоянии» </dc:title>
  <cp:lastModifiedBy>Admin</cp:lastModifiedBy>
  <cp:revision>15</cp:revision>
  <cp:lastPrinted>2019-11-08T06:10:15Z</cp:lastPrinted>
  <dcterms:created xsi:type="dcterms:W3CDTF">1601-01-01T00:00:00Z</dcterms:created>
  <dcterms:modified xsi:type="dcterms:W3CDTF">2020-04-12T17:36:35Z</dcterms:modified>
</cp:coreProperties>
</file>